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FF8600"/>
    <a:srgbClr val="0771B5"/>
    <a:srgbClr val="9E5B53"/>
    <a:srgbClr val="404040"/>
    <a:srgbClr val="009500"/>
    <a:srgbClr val="D7DA00"/>
    <a:srgbClr val="A24E76"/>
    <a:srgbClr val="8CBA1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F0D99A-633D-4F64-A8EA-D6906BDC2258}" v="2" dt="2021-03-09T16:56:16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8"/>
    <p:restoredTop sz="94626"/>
  </p:normalViewPr>
  <p:slideViewPr>
    <p:cSldViewPr snapToGrid="0" snapToObjects="1">
      <p:cViewPr varScale="1">
        <p:scale>
          <a:sx n="119" d="100"/>
          <a:sy n="119" d="100"/>
        </p:scale>
        <p:origin x="4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, Amie" userId="797d4c53-13e2-4ae0-9815-a857d9e0efc0" providerId="ADAL" clId="{90F0D99A-633D-4F64-A8EA-D6906BDC2258}"/>
    <pc:docChg chg="undo custSel modSld">
      <pc:chgData name="Lucas, Amie" userId="797d4c53-13e2-4ae0-9815-a857d9e0efc0" providerId="ADAL" clId="{90F0D99A-633D-4F64-A8EA-D6906BDC2258}" dt="2021-03-09T16:56:16.400" v="5"/>
      <pc:docMkLst>
        <pc:docMk/>
      </pc:docMkLst>
      <pc:sldChg chg="addSp delSp modSp mod">
        <pc:chgData name="Lucas, Amie" userId="797d4c53-13e2-4ae0-9815-a857d9e0efc0" providerId="ADAL" clId="{90F0D99A-633D-4F64-A8EA-D6906BDC2258}" dt="2021-03-09T16:56:14.373" v="4" actId="1076"/>
        <pc:sldMkLst>
          <pc:docMk/>
          <pc:sldMk cId="2758365020" sldId="256"/>
        </pc:sldMkLst>
        <pc:spChg chg="add del">
          <ac:chgData name="Lucas, Amie" userId="797d4c53-13e2-4ae0-9815-a857d9e0efc0" providerId="ADAL" clId="{90F0D99A-633D-4F64-A8EA-D6906BDC2258}" dt="2021-03-09T16:55:22.313" v="1" actId="22"/>
          <ac:spMkLst>
            <pc:docMk/>
            <pc:sldMk cId="2758365020" sldId="256"/>
            <ac:spMk id="6" creationId="{F7BAFCAD-F1FB-4FC6-A3CA-05E5BCCF55A9}"/>
          </ac:spMkLst>
        </pc:spChg>
        <pc:spChg chg="mod">
          <ac:chgData name="Lucas, Amie" userId="797d4c53-13e2-4ae0-9815-a857d9e0efc0" providerId="ADAL" clId="{90F0D99A-633D-4F64-A8EA-D6906BDC2258}" dt="2021-03-09T16:56:14.373" v="4" actId="1076"/>
          <ac:spMkLst>
            <pc:docMk/>
            <pc:sldMk cId="2758365020" sldId="256"/>
            <ac:spMk id="7" creationId="{78EF1607-87DE-4E89-B527-E97F5DA975E3}"/>
          </ac:spMkLst>
        </pc:spChg>
      </pc:sldChg>
      <pc:sldChg chg="addSp delSp modSp mod">
        <pc:chgData name="Lucas, Amie" userId="797d4c53-13e2-4ae0-9815-a857d9e0efc0" providerId="ADAL" clId="{90F0D99A-633D-4F64-A8EA-D6906BDC2258}" dt="2021-03-09T16:56:16.400" v="5"/>
        <pc:sldMkLst>
          <pc:docMk/>
          <pc:sldMk cId="2109029837" sldId="265"/>
        </pc:sldMkLst>
        <pc:spChg chg="del">
          <ac:chgData name="Lucas, Amie" userId="797d4c53-13e2-4ae0-9815-a857d9e0efc0" providerId="ADAL" clId="{90F0D99A-633D-4F64-A8EA-D6906BDC2258}" dt="2021-03-09T16:55:52.509" v="2" actId="478"/>
          <ac:spMkLst>
            <pc:docMk/>
            <pc:sldMk cId="2109029837" sldId="265"/>
            <ac:spMk id="15" creationId="{9500D43B-8945-B64C-8F45-5F1F4F204AA6}"/>
          </ac:spMkLst>
        </pc:spChg>
        <pc:spChg chg="add mod">
          <ac:chgData name="Lucas, Amie" userId="797d4c53-13e2-4ae0-9815-a857d9e0efc0" providerId="ADAL" clId="{90F0D99A-633D-4F64-A8EA-D6906BDC2258}" dt="2021-03-09T16:56:16.400" v="5"/>
          <ac:spMkLst>
            <pc:docMk/>
            <pc:sldMk cId="2109029837" sldId="265"/>
            <ac:spMk id="16" creationId="{C18B6826-88B7-4E48-A1C5-08404D3575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661D7-D8A7-4F24-B5C8-FB5AEBE23A8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F9012-F23D-4217-976B-C2D12C66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0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4836-8717-E44E-B6D2-880E3FAAE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59855-454D-8A4D-9735-055377B0F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874D-12FA-9E49-94F9-42E40E4B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EDDE-BAB4-4543-B488-1ACA4727258D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60CC-56C4-C24A-9BDB-FBC5DD5A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2021 Connected Mathematics Project at Michigan State University.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79104-4765-9E42-8A4F-504DCC36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E4AD-1D04-D446-8A6C-8AA99C8E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7727-5ACD-FC48-ACC6-6F81D28D1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6C3B1-EBC3-374D-A660-90C94A35D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801D5-932C-1142-9A55-303E4A13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69B3-7D80-4473-9004-80555731C370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85842-E971-3F46-B8F3-9D4C8160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2021 Connected Mathematics Project at Michigan State University.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33CF-8100-B94D-B187-E5F52AC7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E4AD-1D04-D446-8A6C-8AA99C8E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3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D0E87A-53C7-D24D-9333-A47663F5F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64E05-2383-9E4D-816E-E53631096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39754-4FD5-FA47-81A6-8B415440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1B68-9527-4778-B405-69CA50055C5A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907B6-0A60-8642-8002-8707920FD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2021 Connected Mathematics Project at Michigan State University.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89D32-73E0-5249-ADF5-F225B1B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E4AD-1D04-D446-8A6C-8AA99C8E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5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4492-ABD4-6E4A-9D60-E97780AA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80720-5ECE-5F41-8F7E-896CA163E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16CEA-52DB-4D41-BE3F-21B06FC2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467-0133-4A55-A442-E17EB75D36EC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16982-DFC5-1E48-9F28-679C08AE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2021 Connected Mathematics Project at Michigan State University.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71267-B62C-6D4C-AEDA-754D0D5D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E4AD-1D04-D446-8A6C-8AA99C8E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6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A3C3-F06E-B843-8F77-C6826E0A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A61D6-4E6E-6E4D-9B5E-500367A85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E9440-3D76-FC45-9BC9-602C9A1EB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CC21-126A-4EC0-9919-8F0AAAA0ED6F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0E2F8-209F-E349-85F4-078C40B4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2021 Connected Mathematics Project at Michigan State University.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34C58-BB14-254E-AB16-2DA8125E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E4AD-1D04-D446-8A6C-8AA99C8E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7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CF1B-B8D5-5A44-86CD-E95E29A3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D5604-8C9B-9549-87F9-B8F4B1D24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C6653-1390-784C-84A1-751CBC802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87E69-A7DD-5F43-B064-3EACA166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6678-8093-44A8-BF1A-E3E5B562CD27}" type="datetime1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C2130-63E7-4540-9D86-D14CF513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2021 Connected Mathematics Project at Michigan State University.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3F3F9-3EF1-AB4E-BF85-B5239CA7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E4AD-1D04-D446-8A6C-8AA99C8E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5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A87D-A316-DD42-8135-BE72BBAA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A0D45-0D5E-0141-9BE2-D33BA9589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198AB-7FA5-CF4B-9812-24DDFCABF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EFD55-2393-0F45-BF97-C17DA478C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A1C7FB-07A5-454D-9852-48C3E3BBD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950851-A83E-7E46-B3C0-1FA11AFD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0628-69EB-4533-B1EB-76757A6EA824}" type="datetime1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B79A55-5590-E144-B854-939587D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2021 Connected Mathematics Project at Michigan State University.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6F407F-8D0F-BF49-BD11-FDDDD4FA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E4AD-1D04-D446-8A6C-8AA99C8E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8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6876-F170-584D-974B-74B4B21F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8837C-4E7E-CC4C-904A-816CA13A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6A39-B16B-4F7C-8E2F-EBD01A8CA907}" type="datetime1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FC49D-C445-FB45-BB53-F738FBF4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2021 Connected Mathematics Project at Michigan State University.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6F2A6-EC1C-F94E-95AC-68664A38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E4AD-1D04-D446-8A6C-8AA99C8E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3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2A381-AD06-3A47-95F6-401AE3B5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573A-4234-4B6A-9444-509EB9F90370}" type="datetime1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CD80D-765C-C44B-984A-1A7621E2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2021 Connected Mathematics Project at Michigan State University.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F143A-8EEC-BD44-99EE-28F50A27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E4AD-1D04-D446-8A6C-8AA99C8E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9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08E7-87AF-1B4D-A36F-5D07BE1A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A3102-F44D-164F-8154-18FDF85C8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9363-C035-F64A-98AE-5C40E2707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C377D-4CED-B747-A828-33548405F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018D-782F-4A0B-BE64-859920299AE6}" type="datetime1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77FE8-6B67-9242-AC33-31A53ECD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2021 Connected Mathematics Project at Michigan State University.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1C307-F49B-4B47-AFDF-8495D64C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E4AD-1D04-D446-8A6C-8AA99C8E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1477-C948-DA47-955B-9C572293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A1E76-EF0B-9A4D-9F91-EF695FEED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55038-0D69-4440-8364-AFF0D2834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E4C73-B0AF-2240-8A0D-A4E8178F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8B2E-191F-4458-9391-4E67BC277913}" type="datetime1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7FFF9-3E01-D640-AC4C-B4D59434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2021 Connected Mathematics Project at Michigan State University.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B157F-8F4D-D44A-8FF8-D28305B0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E4AD-1D04-D446-8A6C-8AA99C8E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4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920CB-8955-EC4A-86BB-F485DCD4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AC634-B0FC-A849-9A1B-A75000E36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2D1EE-79DF-D949-B6F5-4206CD1C8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25B5A-0A6F-40FD-96DA-87FDD027D53A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BAA5-0734-CA4C-821A-05656B983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2021 Connected Mathematics Project at Michigan State University.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19CC9-921E-0149-9191-4711FCC3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7E4AD-1D04-D446-8A6C-8AA99C8E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B930-570F-484A-8E47-C32B1EF752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371DF-0D70-274F-969C-4CAAD6BE8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Finding Surface Area of Rod Stacks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0531259-96F0-5D4D-9240-B3A6228BC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83748" cy="254725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EF1607-87DE-4E89-B527-E97F5DA9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62011" y="6492875"/>
            <a:ext cx="5241758" cy="365125"/>
          </a:xfrm>
        </p:spPr>
        <p:txBody>
          <a:bodyPr/>
          <a:lstStyle/>
          <a:p>
            <a:r>
              <a:rPr lang="en-US" dirty="0"/>
              <a:t>Copyright 2021 Connected Mathematics Project at Michigan State University. </a:t>
            </a:r>
          </a:p>
        </p:txBody>
      </p:sp>
    </p:spTree>
    <p:extLst>
      <p:ext uri="{BB962C8B-B14F-4D97-AF65-F5344CB8AC3E}">
        <p14:creationId xmlns:p14="http://schemas.microsoft.com/office/powerpoint/2010/main" val="275836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be 19">
            <a:extLst>
              <a:ext uri="{FF2B5EF4-FFF2-40B4-BE49-F238E27FC236}">
                <a16:creationId xmlns:a16="http://schemas.microsoft.com/office/drawing/2014/main" id="{F7F6AFD2-FC73-8A41-8452-BD8325C32815}"/>
              </a:ext>
            </a:extLst>
          </p:cNvPr>
          <p:cNvSpPr/>
          <p:nvPr/>
        </p:nvSpPr>
        <p:spPr>
          <a:xfrm rot="10800000" flipH="1" flipV="1">
            <a:off x="718308" y="3349545"/>
            <a:ext cx="3188524" cy="685029"/>
          </a:xfrm>
          <a:prstGeom prst="cube">
            <a:avLst/>
          </a:prstGeom>
          <a:solidFill>
            <a:srgbClr val="0095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D80195A3-474E-6749-9B63-E33DB6F7A207}"/>
              </a:ext>
            </a:extLst>
          </p:cNvPr>
          <p:cNvSpPr/>
          <p:nvPr/>
        </p:nvSpPr>
        <p:spPr>
          <a:xfrm rot="10800000" flipH="1" flipV="1">
            <a:off x="718309" y="994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500D43B-8945-B64C-8F45-5F1F4F20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14701" y="6548368"/>
            <a:ext cx="5033838" cy="365125"/>
          </a:xfrm>
        </p:spPr>
        <p:txBody>
          <a:bodyPr/>
          <a:lstStyle/>
          <a:p>
            <a:r>
              <a:rPr lang="en-US" dirty="0"/>
              <a:t>Copyright 2021 Connected Mathematics Project at Michigan State University. 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BA90E566-5E2C-0A47-A6FF-3139394B4AE6}"/>
              </a:ext>
            </a:extLst>
          </p:cNvPr>
          <p:cNvSpPr/>
          <p:nvPr/>
        </p:nvSpPr>
        <p:spPr>
          <a:xfrm rot="10800000" flipH="1" flipV="1">
            <a:off x="7893966" y="985513"/>
            <a:ext cx="3188524" cy="685029"/>
          </a:xfrm>
          <a:prstGeom prst="cube">
            <a:avLst/>
          </a:prstGeom>
          <a:solidFill>
            <a:srgbClr val="0095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1F5697EE-CE45-034E-8C0F-BBA135F0E73D}"/>
              </a:ext>
            </a:extLst>
          </p:cNvPr>
          <p:cNvSpPr/>
          <p:nvPr/>
        </p:nvSpPr>
        <p:spPr>
          <a:xfrm rot="10800000" flipH="1" flipV="1">
            <a:off x="6756906" y="1007932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293456FC-5B4D-1A42-BB36-E15BA468658C}"/>
              </a:ext>
            </a:extLst>
          </p:cNvPr>
          <p:cNvSpPr/>
          <p:nvPr/>
        </p:nvSpPr>
        <p:spPr>
          <a:xfrm rot="10800000" flipH="1" flipV="1">
            <a:off x="870708" y="3501945"/>
            <a:ext cx="3188524" cy="685029"/>
          </a:xfrm>
          <a:prstGeom prst="cube">
            <a:avLst/>
          </a:prstGeom>
          <a:solidFill>
            <a:srgbClr val="0095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079CC528-95A2-EA45-BC63-B6CEC1320EF0}"/>
              </a:ext>
            </a:extLst>
          </p:cNvPr>
          <p:cNvSpPr/>
          <p:nvPr/>
        </p:nvSpPr>
        <p:spPr>
          <a:xfrm rot="10800000" flipH="1" flipV="1">
            <a:off x="870709" y="1147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B33761DB-69B7-5544-BC2F-CF4306C2F695}"/>
              </a:ext>
            </a:extLst>
          </p:cNvPr>
          <p:cNvSpPr/>
          <p:nvPr/>
        </p:nvSpPr>
        <p:spPr>
          <a:xfrm rot="10800000" flipH="1" flipV="1">
            <a:off x="1023108" y="3654345"/>
            <a:ext cx="3188524" cy="685029"/>
          </a:xfrm>
          <a:prstGeom prst="cube">
            <a:avLst/>
          </a:prstGeom>
          <a:solidFill>
            <a:srgbClr val="0095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859914CD-B467-5047-8DD6-2664238E6D51}"/>
              </a:ext>
            </a:extLst>
          </p:cNvPr>
          <p:cNvSpPr/>
          <p:nvPr/>
        </p:nvSpPr>
        <p:spPr>
          <a:xfrm rot="10800000" flipH="1" flipV="1">
            <a:off x="1023109" y="12994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B505F7FF-7B51-B148-AB06-AE9B840A358F}"/>
              </a:ext>
            </a:extLst>
          </p:cNvPr>
          <p:cNvSpPr/>
          <p:nvPr/>
        </p:nvSpPr>
        <p:spPr>
          <a:xfrm rot="10800000" flipH="1" flipV="1">
            <a:off x="1175508" y="3806745"/>
            <a:ext cx="3188524" cy="685029"/>
          </a:xfrm>
          <a:prstGeom prst="cube">
            <a:avLst/>
          </a:prstGeom>
          <a:solidFill>
            <a:srgbClr val="0095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C07D93D5-70FC-1E4B-BB8B-6A0B683BD683}"/>
              </a:ext>
            </a:extLst>
          </p:cNvPr>
          <p:cNvSpPr/>
          <p:nvPr/>
        </p:nvSpPr>
        <p:spPr>
          <a:xfrm rot="10800000" flipH="1" flipV="1">
            <a:off x="1175509" y="14518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6E66C39F-0B4F-1E45-B9EC-20A9A35393AB}"/>
              </a:ext>
            </a:extLst>
          </p:cNvPr>
          <p:cNvSpPr/>
          <p:nvPr/>
        </p:nvSpPr>
        <p:spPr>
          <a:xfrm rot="10800000" flipH="1" flipV="1">
            <a:off x="1327908" y="3959145"/>
            <a:ext cx="3188524" cy="685029"/>
          </a:xfrm>
          <a:prstGeom prst="cube">
            <a:avLst/>
          </a:prstGeom>
          <a:solidFill>
            <a:srgbClr val="0095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E0475D76-4D3E-1B4E-A83C-D34EEDE0B082}"/>
              </a:ext>
            </a:extLst>
          </p:cNvPr>
          <p:cNvSpPr/>
          <p:nvPr/>
        </p:nvSpPr>
        <p:spPr>
          <a:xfrm rot="10800000" flipH="1" flipV="1">
            <a:off x="1327909" y="16042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5EDC89D0-3D2D-1144-8F8A-E734967E9F9F}"/>
              </a:ext>
            </a:extLst>
          </p:cNvPr>
          <p:cNvSpPr/>
          <p:nvPr/>
        </p:nvSpPr>
        <p:spPr>
          <a:xfrm rot="10800000" flipH="1" flipV="1">
            <a:off x="1480308" y="4111545"/>
            <a:ext cx="3188524" cy="685029"/>
          </a:xfrm>
          <a:prstGeom prst="cube">
            <a:avLst/>
          </a:prstGeom>
          <a:solidFill>
            <a:srgbClr val="0095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3CB667BE-8741-5347-B218-BDEC5E5B4491}"/>
              </a:ext>
            </a:extLst>
          </p:cNvPr>
          <p:cNvSpPr/>
          <p:nvPr/>
        </p:nvSpPr>
        <p:spPr>
          <a:xfrm rot="10800000" flipH="1" flipV="1">
            <a:off x="1480309" y="1756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D571C88A-437B-1847-B2A1-9BF3151ED811}"/>
              </a:ext>
            </a:extLst>
          </p:cNvPr>
          <p:cNvSpPr/>
          <p:nvPr/>
        </p:nvSpPr>
        <p:spPr>
          <a:xfrm rot="10800000" flipH="1" flipV="1">
            <a:off x="1632708" y="4263945"/>
            <a:ext cx="3188524" cy="685029"/>
          </a:xfrm>
          <a:prstGeom prst="cube">
            <a:avLst/>
          </a:prstGeom>
          <a:solidFill>
            <a:srgbClr val="0095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8819A015-26F2-3044-82C0-6549FC83254D}"/>
              </a:ext>
            </a:extLst>
          </p:cNvPr>
          <p:cNvSpPr/>
          <p:nvPr/>
        </p:nvSpPr>
        <p:spPr>
          <a:xfrm rot="10800000" flipH="1" flipV="1">
            <a:off x="1632709" y="1909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2DFC40F3-2E64-3D4E-A38B-AA677B405E66}"/>
              </a:ext>
            </a:extLst>
          </p:cNvPr>
          <p:cNvSpPr/>
          <p:nvPr/>
        </p:nvSpPr>
        <p:spPr>
          <a:xfrm rot="10800000" flipH="1" flipV="1">
            <a:off x="1785108" y="4416345"/>
            <a:ext cx="3188524" cy="685029"/>
          </a:xfrm>
          <a:prstGeom prst="cube">
            <a:avLst/>
          </a:prstGeom>
          <a:solidFill>
            <a:srgbClr val="0095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8339C590-7AF9-7744-AFA7-71B7EC39C066}"/>
              </a:ext>
            </a:extLst>
          </p:cNvPr>
          <p:cNvSpPr/>
          <p:nvPr/>
        </p:nvSpPr>
        <p:spPr>
          <a:xfrm rot="10800000" flipH="1" flipV="1">
            <a:off x="1785109" y="20614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3D6552-317F-AC42-849B-0AA17869236F}"/>
              </a:ext>
            </a:extLst>
          </p:cNvPr>
          <p:cNvSpPr txBox="1"/>
          <p:nvPr/>
        </p:nvSpPr>
        <p:spPr>
          <a:xfrm>
            <a:off x="2744018" y="426558"/>
            <a:ext cx="4071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Green Rods and Unit Cubes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copies of the shapes can be moved to form the stacks.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0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be 43">
            <a:extLst>
              <a:ext uri="{FF2B5EF4-FFF2-40B4-BE49-F238E27FC236}">
                <a16:creationId xmlns:a16="http://schemas.microsoft.com/office/drawing/2014/main" id="{D80195A3-474E-6749-9B63-E33DB6F7A207}"/>
              </a:ext>
            </a:extLst>
          </p:cNvPr>
          <p:cNvSpPr/>
          <p:nvPr/>
        </p:nvSpPr>
        <p:spPr>
          <a:xfrm rot="10800000" flipH="1" flipV="1">
            <a:off x="718309" y="994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500D43B-8945-B64C-8F45-5F1F4F20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14701" y="6548368"/>
            <a:ext cx="5033838" cy="365125"/>
          </a:xfrm>
        </p:spPr>
        <p:txBody>
          <a:bodyPr/>
          <a:lstStyle/>
          <a:p>
            <a:r>
              <a:rPr lang="en-US" dirty="0"/>
              <a:t>Copyright 2021 Connected Mathematics Project at Michigan State University. 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18809562-681F-434C-9CD8-4BFCF879A239}"/>
              </a:ext>
            </a:extLst>
          </p:cNvPr>
          <p:cNvSpPr/>
          <p:nvPr/>
        </p:nvSpPr>
        <p:spPr>
          <a:xfrm rot="10800000" flipH="1" flipV="1">
            <a:off x="7770422" y="994627"/>
            <a:ext cx="3703270" cy="685029"/>
          </a:xfrm>
          <a:prstGeom prst="cube">
            <a:avLst/>
          </a:prstGeom>
          <a:solidFill>
            <a:srgbClr val="404040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188839AA-604B-6245-9118-814FA0DD095D}"/>
              </a:ext>
            </a:extLst>
          </p:cNvPr>
          <p:cNvSpPr/>
          <p:nvPr/>
        </p:nvSpPr>
        <p:spPr>
          <a:xfrm rot="10800000" flipH="1" flipV="1">
            <a:off x="6765954" y="994628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56A82906-954A-BC42-8033-D60B86F58226}"/>
              </a:ext>
            </a:extLst>
          </p:cNvPr>
          <p:cNvSpPr/>
          <p:nvPr/>
        </p:nvSpPr>
        <p:spPr>
          <a:xfrm rot="10800000" flipH="1" flipV="1">
            <a:off x="870709" y="1147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21722301-D021-A94B-8C97-255541B38715}"/>
              </a:ext>
            </a:extLst>
          </p:cNvPr>
          <p:cNvSpPr/>
          <p:nvPr/>
        </p:nvSpPr>
        <p:spPr>
          <a:xfrm rot="10800000" flipH="1" flipV="1">
            <a:off x="1023109" y="12994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34D80637-0A95-DF42-B4D1-D81B102D94FB}"/>
              </a:ext>
            </a:extLst>
          </p:cNvPr>
          <p:cNvSpPr/>
          <p:nvPr/>
        </p:nvSpPr>
        <p:spPr>
          <a:xfrm rot="10800000" flipH="1" flipV="1">
            <a:off x="1175509" y="14518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977B5C06-AB2C-4846-8C0D-CF15DF8BF32F}"/>
              </a:ext>
            </a:extLst>
          </p:cNvPr>
          <p:cNvSpPr/>
          <p:nvPr/>
        </p:nvSpPr>
        <p:spPr>
          <a:xfrm rot="10800000" flipH="1" flipV="1">
            <a:off x="1327909" y="16042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3B29CD80-C078-6045-BE0E-2117DD9F43B5}"/>
              </a:ext>
            </a:extLst>
          </p:cNvPr>
          <p:cNvSpPr/>
          <p:nvPr/>
        </p:nvSpPr>
        <p:spPr>
          <a:xfrm rot="10800000" flipH="1" flipV="1">
            <a:off x="1480309" y="1756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A3065714-9ED2-FA43-AEB3-E98C17E6CF23}"/>
              </a:ext>
            </a:extLst>
          </p:cNvPr>
          <p:cNvSpPr/>
          <p:nvPr/>
        </p:nvSpPr>
        <p:spPr>
          <a:xfrm rot="10800000" flipH="1" flipV="1">
            <a:off x="1632709" y="1909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0D9592D1-6BF5-7249-8723-7A91125C6397}"/>
              </a:ext>
            </a:extLst>
          </p:cNvPr>
          <p:cNvSpPr/>
          <p:nvPr/>
        </p:nvSpPr>
        <p:spPr>
          <a:xfrm rot="10800000" flipH="1" flipV="1">
            <a:off x="870708" y="3138254"/>
            <a:ext cx="3703270" cy="685029"/>
          </a:xfrm>
          <a:prstGeom prst="cube">
            <a:avLst/>
          </a:prstGeom>
          <a:solidFill>
            <a:srgbClr val="404040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EAD13AAB-178B-ED48-92E3-CC8F19E9DB00}"/>
              </a:ext>
            </a:extLst>
          </p:cNvPr>
          <p:cNvSpPr/>
          <p:nvPr/>
        </p:nvSpPr>
        <p:spPr>
          <a:xfrm rot="10800000" flipH="1" flipV="1">
            <a:off x="1785109" y="20614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DB8AC6BF-ABEF-8D40-AA34-46385559FAD4}"/>
              </a:ext>
            </a:extLst>
          </p:cNvPr>
          <p:cNvSpPr/>
          <p:nvPr/>
        </p:nvSpPr>
        <p:spPr>
          <a:xfrm rot="10800000" flipH="1" flipV="1">
            <a:off x="1023108" y="3290654"/>
            <a:ext cx="3703270" cy="685029"/>
          </a:xfrm>
          <a:prstGeom prst="cube">
            <a:avLst/>
          </a:prstGeom>
          <a:solidFill>
            <a:srgbClr val="404040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A9D9AA92-C15B-A546-B034-AE381B54D56E}"/>
              </a:ext>
            </a:extLst>
          </p:cNvPr>
          <p:cNvSpPr/>
          <p:nvPr/>
        </p:nvSpPr>
        <p:spPr>
          <a:xfrm rot="10800000" flipH="1" flipV="1">
            <a:off x="1175508" y="3443054"/>
            <a:ext cx="3703270" cy="685029"/>
          </a:xfrm>
          <a:prstGeom prst="cube">
            <a:avLst/>
          </a:prstGeom>
          <a:solidFill>
            <a:srgbClr val="404040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00C10290-AFF8-CF4E-8C7B-A753DDEFADD7}"/>
              </a:ext>
            </a:extLst>
          </p:cNvPr>
          <p:cNvSpPr/>
          <p:nvPr/>
        </p:nvSpPr>
        <p:spPr>
          <a:xfrm rot="10800000" flipH="1" flipV="1">
            <a:off x="1327908" y="3595454"/>
            <a:ext cx="3703270" cy="685029"/>
          </a:xfrm>
          <a:prstGeom prst="cube">
            <a:avLst/>
          </a:prstGeom>
          <a:solidFill>
            <a:srgbClr val="404040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63DFA56C-75F4-8A48-9746-63672D80F99E}"/>
              </a:ext>
            </a:extLst>
          </p:cNvPr>
          <p:cNvSpPr/>
          <p:nvPr/>
        </p:nvSpPr>
        <p:spPr>
          <a:xfrm rot="10800000" flipH="1" flipV="1">
            <a:off x="1480308" y="3747854"/>
            <a:ext cx="3703270" cy="685029"/>
          </a:xfrm>
          <a:prstGeom prst="cube">
            <a:avLst/>
          </a:prstGeom>
          <a:solidFill>
            <a:srgbClr val="404040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B3C7EF43-B4F9-384D-85AC-E2183CC16A4C}"/>
              </a:ext>
            </a:extLst>
          </p:cNvPr>
          <p:cNvSpPr/>
          <p:nvPr/>
        </p:nvSpPr>
        <p:spPr>
          <a:xfrm rot="10800000" flipH="1" flipV="1">
            <a:off x="1632708" y="3900254"/>
            <a:ext cx="3703270" cy="685029"/>
          </a:xfrm>
          <a:prstGeom prst="cube">
            <a:avLst/>
          </a:prstGeom>
          <a:solidFill>
            <a:srgbClr val="404040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4EE14CA7-4D3B-334F-9B6D-CE97A7EF3BC3}"/>
              </a:ext>
            </a:extLst>
          </p:cNvPr>
          <p:cNvSpPr/>
          <p:nvPr/>
        </p:nvSpPr>
        <p:spPr>
          <a:xfrm rot="10800000" flipH="1" flipV="1">
            <a:off x="1785108" y="4052654"/>
            <a:ext cx="3703270" cy="685029"/>
          </a:xfrm>
          <a:prstGeom prst="cube">
            <a:avLst/>
          </a:prstGeom>
          <a:solidFill>
            <a:srgbClr val="404040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3AE99487-3C21-E242-BE01-D02D3BEB7567}"/>
              </a:ext>
            </a:extLst>
          </p:cNvPr>
          <p:cNvSpPr/>
          <p:nvPr/>
        </p:nvSpPr>
        <p:spPr>
          <a:xfrm rot="10800000" flipH="1" flipV="1">
            <a:off x="1937508" y="4205054"/>
            <a:ext cx="3703270" cy="685029"/>
          </a:xfrm>
          <a:prstGeom prst="cube">
            <a:avLst/>
          </a:prstGeom>
          <a:solidFill>
            <a:srgbClr val="404040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76FF1C-F565-C448-81E9-F14A03BDC636}"/>
              </a:ext>
            </a:extLst>
          </p:cNvPr>
          <p:cNvSpPr txBox="1"/>
          <p:nvPr/>
        </p:nvSpPr>
        <p:spPr>
          <a:xfrm>
            <a:off x="2550852" y="423797"/>
            <a:ext cx="4071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Dark Grey Rods and Unit Cubes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copies of the shapes can be moved to form the stacks.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7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be 23">
            <a:extLst>
              <a:ext uri="{FF2B5EF4-FFF2-40B4-BE49-F238E27FC236}">
                <a16:creationId xmlns:a16="http://schemas.microsoft.com/office/drawing/2014/main" id="{92D1FB22-D7A2-A743-82E0-BADEF469EF97}"/>
              </a:ext>
            </a:extLst>
          </p:cNvPr>
          <p:cNvSpPr/>
          <p:nvPr/>
        </p:nvSpPr>
        <p:spPr>
          <a:xfrm rot="10800000" flipH="1" flipV="1">
            <a:off x="718308" y="3429771"/>
            <a:ext cx="4201745" cy="685029"/>
          </a:xfrm>
          <a:prstGeom prst="cube">
            <a:avLst/>
          </a:prstGeom>
          <a:solidFill>
            <a:srgbClr val="9E5B53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D80195A3-474E-6749-9B63-E33DB6F7A207}"/>
              </a:ext>
            </a:extLst>
          </p:cNvPr>
          <p:cNvSpPr/>
          <p:nvPr/>
        </p:nvSpPr>
        <p:spPr>
          <a:xfrm rot="10800000" flipH="1" flipV="1">
            <a:off x="718309" y="994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500D43B-8945-B64C-8F45-5F1F4F20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14701" y="6548368"/>
            <a:ext cx="5033838" cy="365125"/>
          </a:xfrm>
        </p:spPr>
        <p:txBody>
          <a:bodyPr/>
          <a:lstStyle/>
          <a:p>
            <a:r>
              <a:rPr lang="en-US" dirty="0"/>
              <a:t>Copyright 2021 Connected Mathematics Project at Michigan State University. 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1560669A-A6B6-9447-B158-1C8723212EC1}"/>
              </a:ext>
            </a:extLst>
          </p:cNvPr>
          <p:cNvSpPr/>
          <p:nvPr/>
        </p:nvSpPr>
        <p:spPr>
          <a:xfrm rot="10800000" flipH="1" flipV="1">
            <a:off x="7525948" y="1055689"/>
            <a:ext cx="4201745" cy="685029"/>
          </a:xfrm>
          <a:prstGeom prst="cube">
            <a:avLst/>
          </a:prstGeom>
          <a:solidFill>
            <a:srgbClr val="9E5B53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3064AE06-E43C-B24C-8E19-CCD4BFEA4728}"/>
              </a:ext>
            </a:extLst>
          </p:cNvPr>
          <p:cNvSpPr/>
          <p:nvPr/>
        </p:nvSpPr>
        <p:spPr>
          <a:xfrm rot="10800000" flipH="1" flipV="1">
            <a:off x="6640888" y="1055689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2D624C02-5CDC-2C41-9D5F-9DCB188682B5}"/>
              </a:ext>
            </a:extLst>
          </p:cNvPr>
          <p:cNvSpPr/>
          <p:nvPr/>
        </p:nvSpPr>
        <p:spPr>
          <a:xfrm rot="10800000" flipH="1" flipV="1">
            <a:off x="870708" y="3582171"/>
            <a:ext cx="4201745" cy="685029"/>
          </a:xfrm>
          <a:prstGeom prst="cube">
            <a:avLst/>
          </a:prstGeom>
          <a:solidFill>
            <a:srgbClr val="9E5B53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E5CCC060-104F-7B44-AAE6-283667DF229A}"/>
              </a:ext>
            </a:extLst>
          </p:cNvPr>
          <p:cNvSpPr/>
          <p:nvPr/>
        </p:nvSpPr>
        <p:spPr>
          <a:xfrm rot="10800000" flipH="1" flipV="1">
            <a:off x="870709" y="1147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EDE46CBE-19B8-DE4F-B600-C6CC55639515}"/>
              </a:ext>
            </a:extLst>
          </p:cNvPr>
          <p:cNvSpPr/>
          <p:nvPr/>
        </p:nvSpPr>
        <p:spPr>
          <a:xfrm rot="10800000" flipH="1" flipV="1">
            <a:off x="1023108" y="3734571"/>
            <a:ext cx="4201745" cy="685029"/>
          </a:xfrm>
          <a:prstGeom prst="cube">
            <a:avLst/>
          </a:prstGeom>
          <a:solidFill>
            <a:srgbClr val="9E5B53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99AC8443-923E-E04F-AF62-940DA8477A26}"/>
              </a:ext>
            </a:extLst>
          </p:cNvPr>
          <p:cNvSpPr/>
          <p:nvPr/>
        </p:nvSpPr>
        <p:spPr>
          <a:xfrm rot="10800000" flipH="1" flipV="1">
            <a:off x="1023109" y="12994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935C8FD9-0B6F-1B4B-98CD-D073DF8C4C9A}"/>
              </a:ext>
            </a:extLst>
          </p:cNvPr>
          <p:cNvSpPr/>
          <p:nvPr/>
        </p:nvSpPr>
        <p:spPr>
          <a:xfrm rot="10800000" flipH="1" flipV="1">
            <a:off x="1175508" y="3886971"/>
            <a:ext cx="4201745" cy="685029"/>
          </a:xfrm>
          <a:prstGeom prst="cube">
            <a:avLst/>
          </a:prstGeom>
          <a:solidFill>
            <a:srgbClr val="9E5B53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3C4E88BD-09AA-6D48-A997-714842F4AAA4}"/>
              </a:ext>
            </a:extLst>
          </p:cNvPr>
          <p:cNvSpPr/>
          <p:nvPr/>
        </p:nvSpPr>
        <p:spPr>
          <a:xfrm rot="10800000" flipH="1" flipV="1">
            <a:off x="1175509" y="14518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F2397532-EB45-B646-9D55-5493BB2D80AD}"/>
              </a:ext>
            </a:extLst>
          </p:cNvPr>
          <p:cNvSpPr/>
          <p:nvPr/>
        </p:nvSpPr>
        <p:spPr>
          <a:xfrm rot="10800000" flipH="1" flipV="1">
            <a:off x="1327908" y="4039371"/>
            <a:ext cx="4201745" cy="685029"/>
          </a:xfrm>
          <a:prstGeom prst="cube">
            <a:avLst/>
          </a:prstGeom>
          <a:solidFill>
            <a:srgbClr val="9E5B53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89AD39A8-77A5-7347-A067-B109001CBC08}"/>
              </a:ext>
            </a:extLst>
          </p:cNvPr>
          <p:cNvSpPr/>
          <p:nvPr/>
        </p:nvSpPr>
        <p:spPr>
          <a:xfrm rot="10800000" flipH="1" flipV="1">
            <a:off x="1327909" y="16042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1196AB6F-C238-264F-8369-017765BE4A03}"/>
              </a:ext>
            </a:extLst>
          </p:cNvPr>
          <p:cNvSpPr/>
          <p:nvPr/>
        </p:nvSpPr>
        <p:spPr>
          <a:xfrm rot="10800000" flipH="1" flipV="1">
            <a:off x="1480308" y="4191771"/>
            <a:ext cx="4201745" cy="685029"/>
          </a:xfrm>
          <a:prstGeom prst="cube">
            <a:avLst/>
          </a:prstGeom>
          <a:solidFill>
            <a:srgbClr val="9E5B53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9B266DC1-46C1-2C40-B453-95AD16F24897}"/>
              </a:ext>
            </a:extLst>
          </p:cNvPr>
          <p:cNvSpPr/>
          <p:nvPr/>
        </p:nvSpPr>
        <p:spPr>
          <a:xfrm rot="10800000" flipH="1" flipV="1">
            <a:off x="1480309" y="1756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4FE0717E-E591-E945-829B-B137BF00CEDF}"/>
              </a:ext>
            </a:extLst>
          </p:cNvPr>
          <p:cNvSpPr/>
          <p:nvPr/>
        </p:nvSpPr>
        <p:spPr>
          <a:xfrm rot="10800000" flipH="1" flipV="1">
            <a:off x="1632708" y="4344171"/>
            <a:ext cx="4201745" cy="685029"/>
          </a:xfrm>
          <a:prstGeom prst="cube">
            <a:avLst/>
          </a:prstGeom>
          <a:solidFill>
            <a:srgbClr val="9E5B53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18D36082-EE54-4A4E-94AA-4973242419F6}"/>
              </a:ext>
            </a:extLst>
          </p:cNvPr>
          <p:cNvSpPr/>
          <p:nvPr/>
        </p:nvSpPr>
        <p:spPr>
          <a:xfrm rot="10800000" flipH="1" flipV="1">
            <a:off x="1632709" y="1909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6991DBEB-0E72-AB4F-9066-9608650F2716}"/>
              </a:ext>
            </a:extLst>
          </p:cNvPr>
          <p:cNvSpPr/>
          <p:nvPr/>
        </p:nvSpPr>
        <p:spPr>
          <a:xfrm rot="10800000" flipH="1" flipV="1">
            <a:off x="1785108" y="4496571"/>
            <a:ext cx="4201745" cy="685029"/>
          </a:xfrm>
          <a:prstGeom prst="cube">
            <a:avLst/>
          </a:prstGeom>
          <a:solidFill>
            <a:srgbClr val="9E5B53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4601D33E-BF41-944B-98CB-63D8D380D006}"/>
              </a:ext>
            </a:extLst>
          </p:cNvPr>
          <p:cNvSpPr/>
          <p:nvPr/>
        </p:nvSpPr>
        <p:spPr>
          <a:xfrm rot="10800000" flipH="1" flipV="1">
            <a:off x="1785109" y="20614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095C86-3148-154D-A553-93133E77F855}"/>
              </a:ext>
            </a:extLst>
          </p:cNvPr>
          <p:cNvSpPr txBox="1"/>
          <p:nvPr/>
        </p:nvSpPr>
        <p:spPr>
          <a:xfrm>
            <a:off x="2594235" y="386820"/>
            <a:ext cx="4071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Brown Rods and Unit Cubes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copies of the shapes can be moved to form the stacks.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be 26">
            <a:extLst>
              <a:ext uri="{FF2B5EF4-FFF2-40B4-BE49-F238E27FC236}">
                <a16:creationId xmlns:a16="http://schemas.microsoft.com/office/drawing/2014/main" id="{D46F5246-92CD-8F46-B58B-E852EB0369A7}"/>
              </a:ext>
            </a:extLst>
          </p:cNvPr>
          <p:cNvSpPr/>
          <p:nvPr/>
        </p:nvSpPr>
        <p:spPr>
          <a:xfrm rot="10800000" flipH="1" flipV="1">
            <a:off x="1059550" y="3601191"/>
            <a:ext cx="4702280" cy="685029"/>
          </a:xfrm>
          <a:prstGeom prst="cube">
            <a:avLst/>
          </a:prstGeom>
          <a:solidFill>
            <a:srgbClr val="0771B5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D80195A3-474E-6749-9B63-E33DB6F7A207}"/>
              </a:ext>
            </a:extLst>
          </p:cNvPr>
          <p:cNvSpPr/>
          <p:nvPr/>
        </p:nvSpPr>
        <p:spPr>
          <a:xfrm rot="10800000" flipH="1" flipV="1">
            <a:off x="718309" y="994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500D43B-8945-B64C-8F45-5F1F4F20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14701" y="6548368"/>
            <a:ext cx="5033838" cy="365125"/>
          </a:xfrm>
        </p:spPr>
        <p:txBody>
          <a:bodyPr/>
          <a:lstStyle/>
          <a:p>
            <a:r>
              <a:rPr lang="en-US" dirty="0"/>
              <a:t>Copyright 2021 Connected Mathematics Project at Michigan State University. 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B53DE809-2DE2-054B-AD47-B544E554987B}"/>
              </a:ext>
            </a:extLst>
          </p:cNvPr>
          <p:cNvSpPr/>
          <p:nvPr/>
        </p:nvSpPr>
        <p:spPr>
          <a:xfrm rot="10800000" flipH="1" flipV="1">
            <a:off x="7039687" y="986443"/>
            <a:ext cx="4702280" cy="685029"/>
          </a:xfrm>
          <a:prstGeom prst="cube">
            <a:avLst/>
          </a:prstGeom>
          <a:solidFill>
            <a:srgbClr val="0771B5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94BA528E-904A-A040-87F7-8BA17B69440F}"/>
              </a:ext>
            </a:extLst>
          </p:cNvPr>
          <p:cNvSpPr/>
          <p:nvPr/>
        </p:nvSpPr>
        <p:spPr>
          <a:xfrm rot="10800000" flipH="1" flipV="1">
            <a:off x="6096000" y="986443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5C8C7E55-AD7F-8645-A88D-036897D93402}"/>
              </a:ext>
            </a:extLst>
          </p:cNvPr>
          <p:cNvSpPr/>
          <p:nvPr/>
        </p:nvSpPr>
        <p:spPr>
          <a:xfrm rot="10800000" flipH="1" flipV="1">
            <a:off x="1211950" y="3753591"/>
            <a:ext cx="4702280" cy="685029"/>
          </a:xfrm>
          <a:prstGeom prst="cube">
            <a:avLst/>
          </a:prstGeom>
          <a:solidFill>
            <a:srgbClr val="0771B5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93AA29DC-CED0-8941-9DD7-E1B034ADF1EC}"/>
              </a:ext>
            </a:extLst>
          </p:cNvPr>
          <p:cNvSpPr/>
          <p:nvPr/>
        </p:nvSpPr>
        <p:spPr>
          <a:xfrm rot="10800000" flipH="1" flipV="1">
            <a:off x="870709" y="1147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0E4C543B-FFE4-5244-A8AE-515AA4CB3D97}"/>
              </a:ext>
            </a:extLst>
          </p:cNvPr>
          <p:cNvSpPr/>
          <p:nvPr/>
        </p:nvSpPr>
        <p:spPr>
          <a:xfrm rot="10800000" flipH="1" flipV="1">
            <a:off x="1364350" y="3905991"/>
            <a:ext cx="4702280" cy="685029"/>
          </a:xfrm>
          <a:prstGeom prst="cube">
            <a:avLst/>
          </a:prstGeom>
          <a:solidFill>
            <a:srgbClr val="0771B5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F6E58378-8174-0146-9C8C-F7BBDD77D7C5}"/>
              </a:ext>
            </a:extLst>
          </p:cNvPr>
          <p:cNvSpPr/>
          <p:nvPr/>
        </p:nvSpPr>
        <p:spPr>
          <a:xfrm rot="10800000" flipH="1" flipV="1">
            <a:off x="1023109" y="12994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C90DDF82-7D0A-8A4A-BB4C-A12B84353A10}"/>
              </a:ext>
            </a:extLst>
          </p:cNvPr>
          <p:cNvSpPr/>
          <p:nvPr/>
        </p:nvSpPr>
        <p:spPr>
          <a:xfrm rot="10800000" flipH="1" flipV="1">
            <a:off x="1516750" y="4058391"/>
            <a:ext cx="4702280" cy="685029"/>
          </a:xfrm>
          <a:prstGeom prst="cube">
            <a:avLst/>
          </a:prstGeom>
          <a:solidFill>
            <a:srgbClr val="0771B5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A4E9EE65-7E3C-D746-AD2C-C9B793BA185B}"/>
              </a:ext>
            </a:extLst>
          </p:cNvPr>
          <p:cNvSpPr/>
          <p:nvPr/>
        </p:nvSpPr>
        <p:spPr>
          <a:xfrm rot="10800000" flipH="1" flipV="1">
            <a:off x="1175509" y="14518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D5CBC312-7D0E-114E-8154-269BCC17F0A5}"/>
              </a:ext>
            </a:extLst>
          </p:cNvPr>
          <p:cNvSpPr/>
          <p:nvPr/>
        </p:nvSpPr>
        <p:spPr>
          <a:xfrm rot="10800000" flipH="1" flipV="1">
            <a:off x="1669150" y="4210791"/>
            <a:ext cx="4702280" cy="685029"/>
          </a:xfrm>
          <a:prstGeom prst="cube">
            <a:avLst/>
          </a:prstGeom>
          <a:solidFill>
            <a:srgbClr val="0771B5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5408D8E2-BE52-7B45-8C39-AAA6AA30D69B}"/>
              </a:ext>
            </a:extLst>
          </p:cNvPr>
          <p:cNvSpPr/>
          <p:nvPr/>
        </p:nvSpPr>
        <p:spPr>
          <a:xfrm rot="10800000" flipH="1" flipV="1">
            <a:off x="1327909" y="16042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69F0CB6A-3076-864D-8CA4-31863593D585}"/>
              </a:ext>
            </a:extLst>
          </p:cNvPr>
          <p:cNvSpPr/>
          <p:nvPr/>
        </p:nvSpPr>
        <p:spPr>
          <a:xfrm rot="10800000" flipH="1" flipV="1">
            <a:off x="1821550" y="4363191"/>
            <a:ext cx="4702280" cy="685029"/>
          </a:xfrm>
          <a:prstGeom prst="cube">
            <a:avLst/>
          </a:prstGeom>
          <a:solidFill>
            <a:srgbClr val="0771B5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411E2111-7F3A-8F4C-9311-2F211C29A986}"/>
              </a:ext>
            </a:extLst>
          </p:cNvPr>
          <p:cNvSpPr/>
          <p:nvPr/>
        </p:nvSpPr>
        <p:spPr>
          <a:xfrm rot="10800000" flipH="1" flipV="1">
            <a:off x="1480309" y="1756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2B33BCE9-7083-5743-A975-DB9078A20CB4}"/>
              </a:ext>
            </a:extLst>
          </p:cNvPr>
          <p:cNvSpPr/>
          <p:nvPr/>
        </p:nvSpPr>
        <p:spPr>
          <a:xfrm rot="10800000" flipH="1" flipV="1">
            <a:off x="1973950" y="4515591"/>
            <a:ext cx="4702280" cy="685029"/>
          </a:xfrm>
          <a:prstGeom prst="cube">
            <a:avLst/>
          </a:prstGeom>
          <a:solidFill>
            <a:srgbClr val="0771B5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828CBB05-8994-C041-AEFB-94803F7E8899}"/>
              </a:ext>
            </a:extLst>
          </p:cNvPr>
          <p:cNvSpPr/>
          <p:nvPr/>
        </p:nvSpPr>
        <p:spPr>
          <a:xfrm rot="10800000" flipH="1" flipV="1">
            <a:off x="1632709" y="1909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1317B7AF-EF91-E342-9FE8-A30437D7A867}"/>
              </a:ext>
            </a:extLst>
          </p:cNvPr>
          <p:cNvSpPr/>
          <p:nvPr/>
        </p:nvSpPr>
        <p:spPr>
          <a:xfrm rot="10800000" flipH="1" flipV="1">
            <a:off x="2126350" y="4667991"/>
            <a:ext cx="4702280" cy="685029"/>
          </a:xfrm>
          <a:prstGeom prst="cube">
            <a:avLst/>
          </a:prstGeom>
          <a:solidFill>
            <a:srgbClr val="0771B5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7AF0EC37-5EA7-1347-BB91-BDE704C3C3A8}"/>
              </a:ext>
            </a:extLst>
          </p:cNvPr>
          <p:cNvSpPr/>
          <p:nvPr/>
        </p:nvSpPr>
        <p:spPr>
          <a:xfrm rot="10800000" flipH="1" flipV="1">
            <a:off x="1785109" y="20614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2AD248D5-DF96-E94E-B3BC-1346AF0293D1}"/>
              </a:ext>
            </a:extLst>
          </p:cNvPr>
          <p:cNvSpPr/>
          <p:nvPr/>
        </p:nvSpPr>
        <p:spPr>
          <a:xfrm rot="10800000" flipH="1" flipV="1">
            <a:off x="2278750" y="4820391"/>
            <a:ext cx="4702280" cy="685029"/>
          </a:xfrm>
          <a:prstGeom prst="cube">
            <a:avLst/>
          </a:prstGeom>
          <a:solidFill>
            <a:srgbClr val="0771B5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AF260D51-74D9-F94A-A6E2-C9C3D29EB3CF}"/>
              </a:ext>
            </a:extLst>
          </p:cNvPr>
          <p:cNvSpPr/>
          <p:nvPr/>
        </p:nvSpPr>
        <p:spPr>
          <a:xfrm rot="10800000" flipH="1" flipV="1">
            <a:off x="1937509" y="22138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61EF98-CFDF-994F-BFC6-2554BBB78F88}"/>
              </a:ext>
            </a:extLst>
          </p:cNvPr>
          <p:cNvSpPr txBox="1"/>
          <p:nvPr/>
        </p:nvSpPr>
        <p:spPr>
          <a:xfrm>
            <a:off x="2594235" y="386820"/>
            <a:ext cx="4071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Blue Rods and Unit Cubes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copies of the shapes can be moved to form the stacks.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7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be 27">
            <a:extLst>
              <a:ext uri="{FF2B5EF4-FFF2-40B4-BE49-F238E27FC236}">
                <a16:creationId xmlns:a16="http://schemas.microsoft.com/office/drawing/2014/main" id="{138C6CF8-5672-3A44-B0E3-35AE64C29CBC}"/>
              </a:ext>
            </a:extLst>
          </p:cNvPr>
          <p:cNvSpPr/>
          <p:nvPr/>
        </p:nvSpPr>
        <p:spPr>
          <a:xfrm rot="10800000" flipH="1" flipV="1">
            <a:off x="718308" y="3429000"/>
            <a:ext cx="5214570" cy="685029"/>
          </a:xfrm>
          <a:prstGeom prst="cube">
            <a:avLst/>
          </a:prstGeom>
          <a:solidFill>
            <a:srgbClr val="FF86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D80195A3-474E-6749-9B63-E33DB6F7A207}"/>
              </a:ext>
            </a:extLst>
          </p:cNvPr>
          <p:cNvSpPr/>
          <p:nvPr/>
        </p:nvSpPr>
        <p:spPr>
          <a:xfrm rot="10800000" flipH="1" flipV="1">
            <a:off x="718309" y="994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500D43B-8945-B64C-8F45-5F1F4F20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14701" y="6548368"/>
            <a:ext cx="5033838" cy="365125"/>
          </a:xfrm>
        </p:spPr>
        <p:txBody>
          <a:bodyPr/>
          <a:lstStyle/>
          <a:p>
            <a:r>
              <a:rPr lang="en-US" dirty="0"/>
              <a:t>Copyright 2021 Connected Mathematics Project at Michigan State University. 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E3498B6C-B183-614E-9CFB-90211A6EB07D}"/>
              </a:ext>
            </a:extLst>
          </p:cNvPr>
          <p:cNvSpPr/>
          <p:nvPr/>
        </p:nvSpPr>
        <p:spPr>
          <a:xfrm rot="10800000" flipH="1" flipV="1">
            <a:off x="6259124" y="1064570"/>
            <a:ext cx="5214570" cy="685029"/>
          </a:xfrm>
          <a:prstGeom prst="cube">
            <a:avLst/>
          </a:prstGeom>
          <a:solidFill>
            <a:srgbClr val="FF86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AD122457-6570-1E40-BAED-7B7375177D71}"/>
              </a:ext>
            </a:extLst>
          </p:cNvPr>
          <p:cNvSpPr/>
          <p:nvPr/>
        </p:nvSpPr>
        <p:spPr>
          <a:xfrm rot="10800000" flipH="1" flipV="1">
            <a:off x="5250394" y="1096089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7532CE5C-143E-0E45-BB45-F7D14DFAAC32}"/>
              </a:ext>
            </a:extLst>
          </p:cNvPr>
          <p:cNvSpPr/>
          <p:nvPr/>
        </p:nvSpPr>
        <p:spPr>
          <a:xfrm rot="10800000" flipH="1" flipV="1">
            <a:off x="870709" y="1147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B307B7F8-3E6E-6841-B088-E49281511A44}"/>
              </a:ext>
            </a:extLst>
          </p:cNvPr>
          <p:cNvSpPr/>
          <p:nvPr/>
        </p:nvSpPr>
        <p:spPr>
          <a:xfrm rot="10800000" flipH="1" flipV="1">
            <a:off x="1023109" y="12994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D7482E7F-B2C8-7845-AB5F-ED90514E3038}"/>
              </a:ext>
            </a:extLst>
          </p:cNvPr>
          <p:cNvSpPr/>
          <p:nvPr/>
        </p:nvSpPr>
        <p:spPr>
          <a:xfrm rot="10800000" flipH="1" flipV="1">
            <a:off x="1175509" y="14518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5D922816-A82D-EE48-A855-24DA2176B439}"/>
              </a:ext>
            </a:extLst>
          </p:cNvPr>
          <p:cNvSpPr/>
          <p:nvPr/>
        </p:nvSpPr>
        <p:spPr>
          <a:xfrm rot="10800000" flipH="1" flipV="1">
            <a:off x="1327909" y="16042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B782F316-7F54-AB48-B16E-B4D5B58BEC26}"/>
              </a:ext>
            </a:extLst>
          </p:cNvPr>
          <p:cNvSpPr/>
          <p:nvPr/>
        </p:nvSpPr>
        <p:spPr>
          <a:xfrm rot="10800000" flipH="1" flipV="1">
            <a:off x="1480309" y="1756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2B3739EC-D0AC-2D4C-ADF7-05440BFCCAF2}"/>
              </a:ext>
            </a:extLst>
          </p:cNvPr>
          <p:cNvSpPr/>
          <p:nvPr/>
        </p:nvSpPr>
        <p:spPr>
          <a:xfrm rot="10800000" flipH="1" flipV="1">
            <a:off x="1632709" y="1909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B48F8047-E69A-0A48-8997-54C0D2647510}"/>
              </a:ext>
            </a:extLst>
          </p:cNvPr>
          <p:cNvSpPr/>
          <p:nvPr/>
        </p:nvSpPr>
        <p:spPr>
          <a:xfrm rot="10800000" flipH="1" flipV="1">
            <a:off x="1785109" y="20614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97D817DD-B846-E340-8E86-936A6CE07916}"/>
              </a:ext>
            </a:extLst>
          </p:cNvPr>
          <p:cNvSpPr/>
          <p:nvPr/>
        </p:nvSpPr>
        <p:spPr>
          <a:xfrm rot="10800000" flipH="1" flipV="1">
            <a:off x="870708" y="3581400"/>
            <a:ext cx="5214570" cy="685029"/>
          </a:xfrm>
          <a:prstGeom prst="cube">
            <a:avLst/>
          </a:prstGeom>
          <a:solidFill>
            <a:srgbClr val="FF86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D1FD277F-FD54-524D-AA1F-F2BD7DA8899F}"/>
              </a:ext>
            </a:extLst>
          </p:cNvPr>
          <p:cNvSpPr/>
          <p:nvPr/>
        </p:nvSpPr>
        <p:spPr>
          <a:xfrm rot="10800000" flipH="1" flipV="1">
            <a:off x="1023108" y="3733800"/>
            <a:ext cx="5214570" cy="685029"/>
          </a:xfrm>
          <a:prstGeom prst="cube">
            <a:avLst/>
          </a:prstGeom>
          <a:solidFill>
            <a:srgbClr val="FF86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7E5BB562-EF16-2A4C-B9BF-FA3438BF5649}"/>
              </a:ext>
            </a:extLst>
          </p:cNvPr>
          <p:cNvSpPr/>
          <p:nvPr/>
        </p:nvSpPr>
        <p:spPr>
          <a:xfrm rot="10800000" flipH="1" flipV="1">
            <a:off x="1175508" y="3886200"/>
            <a:ext cx="5214570" cy="685029"/>
          </a:xfrm>
          <a:prstGeom prst="cube">
            <a:avLst/>
          </a:prstGeom>
          <a:solidFill>
            <a:srgbClr val="FF86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F539E1AA-37E4-D545-AFB3-E0AF2ED2611F}"/>
              </a:ext>
            </a:extLst>
          </p:cNvPr>
          <p:cNvSpPr/>
          <p:nvPr/>
        </p:nvSpPr>
        <p:spPr>
          <a:xfrm rot="10800000" flipH="1" flipV="1">
            <a:off x="1327908" y="4038600"/>
            <a:ext cx="5214570" cy="685029"/>
          </a:xfrm>
          <a:prstGeom prst="cube">
            <a:avLst/>
          </a:prstGeom>
          <a:solidFill>
            <a:srgbClr val="FF86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3F28CE97-B972-214D-B455-16BBE5FC5267}"/>
              </a:ext>
            </a:extLst>
          </p:cNvPr>
          <p:cNvSpPr/>
          <p:nvPr/>
        </p:nvSpPr>
        <p:spPr>
          <a:xfrm rot="10800000" flipH="1" flipV="1">
            <a:off x="1480308" y="4191000"/>
            <a:ext cx="5214570" cy="685029"/>
          </a:xfrm>
          <a:prstGeom prst="cube">
            <a:avLst/>
          </a:prstGeom>
          <a:solidFill>
            <a:srgbClr val="FF86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3A847074-8665-3947-A0A9-833768E9FB5A}"/>
              </a:ext>
            </a:extLst>
          </p:cNvPr>
          <p:cNvSpPr/>
          <p:nvPr/>
        </p:nvSpPr>
        <p:spPr>
          <a:xfrm rot="10800000" flipH="1" flipV="1">
            <a:off x="1632708" y="4343400"/>
            <a:ext cx="5214570" cy="685029"/>
          </a:xfrm>
          <a:prstGeom prst="cube">
            <a:avLst/>
          </a:prstGeom>
          <a:solidFill>
            <a:srgbClr val="FF86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A5ED62BD-BC0B-814B-8B85-6FBB0800E41A}"/>
              </a:ext>
            </a:extLst>
          </p:cNvPr>
          <p:cNvSpPr/>
          <p:nvPr/>
        </p:nvSpPr>
        <p:spPr>
          <a:xfrm rot="10800000" flipH="1" flipV="1">
            <a:off x="1785108" y="4495800"/>
            <a:ext cx="5214570" cy="685029"/>
          </a:xfrm>
          <a:prstGeom prst="cube">
            <a:avLst/>
          </a:prstGeom>
          <a:solidFill>
            <a:srgbClr val="FF86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04BE37-5E39-414B-A114-60091536E122}"/>
              </a:ext>
            </a:extLst>
          </p:cNvPr>
          <p:cNvSpPr txBox="1"/>
          <p:nvPr/>
        </p:nvSpPr>
        <p:spPr>
          <a:xfrm>
            <a:off x="1788687" y="280788"/>
            <a:ext cx="4071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Orange Rods and Unit Cubes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copies of the shapes can be moved to form the stacks.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9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>
            <a:extLst>
              <a:ext uri="{FF2B5EF4-FFF2-40B4-BE49-F238E27FC236}">
                <a16:creationId xmlns:a16="http://schemas.microsoft.com/office/drawing/2014/main" id="{FB13CC82-4F17-4041-8D6E-116ACCA8D6B9}"/>
              </a:ext>
            </a:extLst>
          </p:cNvPr>
          <p:cNvSpPr/>
          <p:nvPr/>
        </p:nvSpPr>
        <p:spPr>
          <a:xfrm rot="5400000" flipH="1" flipV="1">
            <a:off x="1700329" y="5581119"/>
            <a:ext cx="1179018" cy="685029"/>
          </a:xfrm>
          <a:prstGeom prst="cube">
            <a:avLst/>
          </a:prstGeom>
          <a:solidFill>
            <a:srgbClr val="C000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60039BD7-BAEF-CF47-8FF2-632C1648C23A}"/>
              </a:ext>
            </a:extLst>
          </p:cNvPr>
          <p:cNvSpPr/>
          <p:nvPr/>
        </p:nvSpPr>
        <p:spPr>
          <a:xfrm rot="5400000" flipH="1" flipV="1">
            <a:off x="2244338" y="5323954"/>
            <a:ext cx="1693349" cy="685029"/>
          </a:xfrm>
          <a:prstGeom prst="cube">
            <a:avLst/>
          </a:prstGeom>
          <a:solidFill>
            <a:srgbClr val="8CBA1C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735574B9-5C4A-BB43-9576-0E6A9D944AF2}"/>
              </a:ext>
            </a:extLst>
          </p:cNvPr>
          <p:cNvSpPr/>
          <p:nvPr/>
        </p:nvSpPr>
        <p:spPr>
          <a:xfrm rot="5400000" flipH="1" flipV="1">
            <a:off x="2846556" y="5073770"/>
            <a:ext cx="2193716" cy="685029"/>
          </a:xfrm>
          <a:prstGeom prst="cube">
            <a:avLst/>
          </a:prstGeom>
          <a:solidFill>
            <a:srgbClr val="A24E76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01984DF0-DE03-FE46-AB90-13DADA756BBC}"/>
              </a:ext>
            </a:extLst>
          </p:cNvPr>
          <p:cNvSpPr/>
          <p:nvPr/>
        </p:nvSpPr>
        <p:spPr>
          <a:xfrm rot="5400000" flipH="1" flipV="1">
            <a:off x="3414851" y="4821084"/>
            <a:ext cx="2699089" cy="685029"/>
          </a:xfrm>
          <a:prstGeom prst="cube">
            <a:avLst/>
          </a:prstGeom>
          <a:solidFill>
            <a:srgbClr val="D7DA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F7F6AFD2-FC73-8A41-8452-BD8325C32815}"/>
              </a:ext>
            </a:extLst>
          </p:cNvPr>
          <p:cNvSpPr/>
          <p:nvPr/>
        </p:nvSpPr>
        <p:spPr>
          <a:xfrm rot="5400000" flipH="1" flipV="1">
            <a:off x="3963670" y="4576366"/>
            <a:ext cx="3188524" cy="685029"/>
          </a:xfrm>
          <a:prstGeom prst="cube">
            <a:avLst/>
          </a:prstGeom>
          <a:solidFill>
            <a:srgbClr val="0095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CB9FCA52-3E7F-3E4A-81C4-FA314633A85F}"/>
              </a:ext>
            </a:extLst>
          </p:cNvPr>
          <p:cNvSpPr/>
          <p:nvPr/>
        </p:nvSpPr>
        <p:spPr>
          <a:xfrm rot="5400000" flipH="1" flipV="1">
            <a:off x="4527797" y="4318993"/>
            <a:ext cx="3703270" cy="685029"/>
          </a:xfrm>
          <a:prstGeom prst="cube">
            <a:avLst/>
          </a:prstGeom>
          <a:solidFill>
            <a:srgbClr val="404040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92D1FB22-D7A2-A743-82E0-BADEF469EF97}"/>
              </a:ext>
            </a:extLst>
          </p:cNvPr>
          <p:cNvSpPr/>
          <p:nvPr/>
        </p:nvSpPr>
        <p:spPr>
          <a:xfrm rot="5400000" flipH="1" flipV="1">
            <a:off x="5113829" y="4069756"/>
            <a:ext cx="4201745" cy="685029"/>
          </a:xfrm>
          <a:prstGeom prst="cube">
            <a:avLst/>
          </a:prstGeom>
          <a:solidFill>
            <a:srgbClr val="9E5B53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D46F5246-92CD-8F46-B58B-E852EB0369A7}"/>
              </a:ext>
            </a:extLst>
          </p:cNvPr>
          <p:cNvSpPr/>
          <p:nvPr/>
        </p:nvSpPr>
        <p:spPr>
          <a:xfrm rot="5400000" flipH="1" flipV="1">
            <a:off x="5750800" y="3819489"/>
            <a:ext cx="4702280" cy="685029"/>
          </a:xfrm>
          <a:prstGeom prst="cube">
            <a:avLst/>
          </a:prstGeom>
          <a:solidFill>
            <a:srgbClr val="0771B5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138C6CF8-5672-3A44-B0E3-35AE64C29CBC}"/>
              </a:ext>
            </a:extLst>
          </p:cNvPr>
          <p:cNvSpPr/>
          <p:nvPr/>
        </p:nvSpPr>
        <p:spPr>
          <a:xfrm rot="5400000" flipH="1" flipV="1">
            <a:off x="6401242" y="3563343"/>
            <a:ext cx="5214570" cy="685029"/>
          </a:xfrm>
          <a:prstGeom prst="cube">
            <a:avLst/>
          </a:prstGeom>
          <a:solidFill>
            <a:srgbClr val="FF86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D80195A3-474E-6749-9B63-E33DB6F7A207}"/>
              </a:ext>
            </a:extLst>
          </p:cNvPr>
          <p:cNvSpPr/>
          <p:nvPr/>
        </p:nvSpPr>
        <p:spPr>
          <a:xfrm rot="5400000" flipH="1" flipV="1">
            <a:off x="1147421" y="5829386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1AAA6-EC82-8A48-82AF-A948EFB15F46}"/>
              </a:ext>
            </a:extLst>
          </p:cNvPr>
          <p:cNvSpPr txBox="1"/>
          <p:nvPr/>
        </p:nvSpPr>
        <p:spPr>
          <a:xfrm>
            <a:off x="954107" y="446223"/>
            <a:ext cx="920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Below are 10 rods of different lengths. Each rod represents a square prism.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shortest rod (light grey) is a unit cube.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03EF5-C4DA-7945-A36D-F7A259EEAEA7}"/>
              </a:ext>
            </a:extLst>
          </p:cNvPr>
          <p:cNvSpPr txBox="1"/>
          <p:nvPr/>
        </p:nvSpPr>
        <p:spPr>
          <a:xfrm>
            <a:off x="588709" y="4189894"/>
            <a:ext cx="148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Unit Cube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F3614836-55CD-324A-A7D6-69934B1AD991}"/>
              </a:ext>
            </a:extLst>
          </p:cNvPr>
          <p:cNvSpPr/>
          <p:nvPr/>
        </p:nvSpPr>
        <p:spPr>
          <a:xfrm rot="20937099" flipH="1">
            <a:off x="1006297" y="4618058"/>
            <a:ext cx="339478" cy="994808"/>
          </a:xfrm>
          <a:prstGeom prst="downArrow">
            <a:avLst>
              <a:gd name="adj1" fmla="val 237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C18B6826-88B7-4E48-A1C5-08404D35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62011" y="6492875"/>
            <a:ext cx="5241758" cy="365125"/>
          </a:xfrm>
        </p:spPr>
        <p:txBody>
          <a:bodyPr/>
          <a:lstStyle/>
          <a:p>
            <a:r>
              <a:rPr lang="en-US" dirty="0"/>
              <a:t>Copyright 2021 Connected Mathematics Project at Michigan State University. </a:t>
            </a:r>
          </a:p>
        </p:txBody>
      </p:sp>
    </p:spTree>
    <p:extLst>
      <p:ext uri="{BB962C8B-B14F-4D97-AF65-F5344CB8AC3E}">
        <p14:creationId xmlns:p14="http://schemas.microsoft.com/office/powerpoint/2010/main" val="210902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6DD873C-BBE7-FE46-B541-2044AF9F8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33" y="0"/>
            <a:ext cx="5278646" cy="68580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DA9B8AD-4534-A541-821D-382767A7A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048" y="0"/>
            <a:ext cx="5735256" cy="68580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2E0BC51-E9B3-5042-800F-404A6E5A4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21750"/>
            <a:ext cx="1108362" cy="12362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0654AC-788E-4328-A4BA-82E4D3A6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2021 Connected Mathematics Project at Michigan State University. </a:t>
            </a:r>
          </a:p>
        </p:txBody>
      </p:sp>
    </p:spTree>
    <p:extLst>
      <p:ext uri="{BB962C8B-B14F-4D97-AF65-F5344CB8AC3E}">
        <p14:creationId xmlns:p14="http://schemas.microsoft.com/office/powerpoint/2010/main" val="66595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be 19">
            <a:extLst>
              <a:ext uri="{FF2B5EF4-FFF2-40B4-BE49-F238E27FC236}">
                <a16:creationId xmlns:a16="http://schemas.microsoft.com/office/drawing/2014/main" id="{F7F6AFD2-FC73-8A41-8452-BD8325C32815}"/>
              </a:ext>
            </a:extLst>
          </p:cNvPr>
          <p:cNvSpPr/>
          <p:nvPr/>
        </p:nvSpPr>
        <p:spPr>
          <a:xfrm rot="10800000" flipH="1" flipV="1">
            <a:off x="5399870" y="4141760"/>
            <a:ext cx="3188524" cy="685029"/>
          </a:xfrm>
          <a:prstGeom prst="cube">
            <a:avLst/>
          </a:prstGeom>
          <a:solidFill>
            <a:srgbClr val="0095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D80195A3-474E-6749-9B63-E33DB6F7A207}"/>
              </a:ext>
            </a:extLst>
          </p:cNvPr>
          <p:cNvSpPr/>
          <p:nvPr/>
        </p:nvSpPr>
        <p:spPr>
          <a:xfrm rot="10800000" flipH="1" flipV="1">
            <a:off x="9932928" y="4538545"/>
            <a:ext cx="682484" cy="685029"/>
          </a:xfrm>
          <a:prstGeom prst="cube">
            <a:avLst/>
          </a:prstGeom>
          <a:solidFill>
            <a:srgbClr val="D0CECE">
              <a:alpha val="74118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E390200-A559-DB44-823D-C8053E33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14701" y="6548368"/>
            <a:ext cx="5033838" cy="365125"/>
          </a:xfrm>
        </p:spPr>
        <p:txBody>
          <a:bodyPr/>
          <a:lstStyle/>
          <a:p>
            <a:r>
              <a:rPr lang="en-US" dirty="0"/>
              <a:t>Copyright 2021 Connected Mathematics Project at Michigan State University. </a:t>
            </a: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9EEF4B38-5006-3245-B24C-456D7EE9E7A6}"/>
              </a:ext>
            </a:extLst>
          </p:cNvPr>
          <p:cNvSpPr/>
          <p:nvPr/>
        </p:nvSpPr>
        <p:spPr>
          <a:xfrm rot="10800000" flipH="1" flipV="1">
            <a:off x="4893719" y="3619846"/>
            <a:ext cx="3188524" cy="685029"/>
          </a:xfrm>
          <a:prstGeom prst="cube">
            <a:avLst/>
          </a:prstGeom>
          <a:solidFill>
            <a:srgbClr val="0095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BD83821A-25AB-1B43-8910-E6432177A02D}"/>
              </a:ext>
            </a:extLst>
          </p:cNvPr>
          <p:cNvSpPr/>
          <p:nvPr/>
        </p:nvSpPr>
        <p:spPr>
          <a:xfrm rot="10800000" flipH="1" flipV="1">
            <a:off x="4387568" y="3097932"/>
            <a:ext cx="3188524" cy="685029"/>
          </a:xfrm>
          <a:prstGeom prst="cube">
            <a:avLst/>
          </a:prstGeom>
          <a:solidFill>
            <a:srgbClr val="0095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C4E900DC-17A5-7940-A5D0-426087550D5A}"/>
              </a:ext>
            </a:extLst>
          </p:cNvPr>
          <p:cNvSpPr/>
          <p:nvPr/>
        </p:nvSpPr>
        <p:spPr>
          <a:xfrm rot="10800000" flipH="1" flipV="1">
            <a:off x="7905910" y="3619845"/>
            <a:ext cx="682484" cy="685029"/>
          </a:xfrm>
          <a:prstGeom prst="cube">
            <a:avLst/>
          </a:prstGeom>
          <a:solidFill>
            <a:srgbClr val="D0CECE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BC187C2E-0970-CD48-867E-AF7364F04C7D}"/>
              </a:ext>
            </a:extLst>
          </p:cNvPr>
          <p:cNvSpPr/>
          <p:nvPr/>
        </p:nvSpPr>
        <p:spPr>
          <a:xfrm rot="10800000" flipH="1" flipV="1">
            <a:off x="7392702" y="3097931"/>
            <a:ext cx="682484" cy="685029"/>
          </a:xfrm>
          <a:prstGeom prst="cube">
            <a:avLst/>
          </a:prstGeom>
          <a:solidFill>
            <a:srgbClr val="D0CECE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C90174-87D9-3942-8E2B-9F2EFAD94B86}"/>
              </a:ext>
            </a:extLst>
          </p:cNvPr>
          <p:cNvSpPr txBox="1"/>
          <p:nvPr/>
        </p:nvSpPr>
        <p:spPr>
          <a:xfrm>
            <a:off x="5854261" y="5412826"/>
            <a:ext cx="23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stacked rods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1939FA-FBF2-AC4E-8350-0DD658D85CD9}"/>
              </a:ext>
            </a:extLst>
          </p:cNvPr>
          <p:cNvSpPr txBox="1"/>
          <p:nvPr/>
        </p:nvSpPr>
        <p:spPr>
          <a:xfrm>
            <a:off x="9816662" y="5260336"/>
            <a:ext cx="23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 rod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D2C2D0-FA05-D241-B16F-CEA45AED2E96}"/>
              </a:ext>
            </a:extLst>
          </p:cNvPr>
          <p:cNvSpPr txBox="1"/>
          <p:nvPr/>
        </p:nvSpPr>
        <p:spPr>
          <a:xfrm>
            <a:off x="4387569" y="523720"/>
            <a:ext cx="318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 from Part 1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Direction #2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2A729E-59CC-3A48-80BD-2B4CF7A94460}"/>
              </a:ext>
            </a:extLst>
          </p:cNvPr>
          <p:cNvSpPr txBox="1"/>
          <p:nvPr/>
        </p:nvSpPr>
        <p:spPr>
          <a:xfrm>
            <a:off x="553159" y="1476391"/>
            <a:ext cx="32823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shows 3 green rods stacked like stairs.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rods are staggered by 1 unit rod. Or, you can think of it as the run of the stairs is the length of one unit rod.</a:t>
            </a:r>
          </a:p>
        </p:txBody>
      </p:sp>
    </p:spTree>
    <p:extLst>
      <p:ext uri="{BB962C8B-B14F-4D97-AF65-F5344CB8AC3E}">
        <p14:creationId xmlns:p14="http://schemas.microsoft.com/office/powerpoint/2010/main" val="329305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>
            <a:extLst>
              <a:ext uri="{FF2B5EF4-FFF2-40B4-BE49-F238E27FC236}">
                <a16:creationId xmlns:a16="http://schemas.microsoft.com/office/drawing/2014/main" id="{FB13CC82-4F17-4041-8D6E-116ACCA8D6B9}"/>
              </a:ext>
            </a:extLst>
          </p:cNvPr>
          <p:cNvSpPr/>
          <p:nvPr/>
        </p:nvSpPr>
        <p:spPr>
          <a:xfrm rot="10800000" flipH="1" flipV="1">
            <a:off x="2027800" y="1656630"/>
            <a:ext cx="1179018" cy="685029"/>
          </a:xfrm>
          <a:prstGeom prst="cube">
            <a:avLst/>
          </a:prstGeom>
          <a:solidFill>
            <a:srgbClr val="C000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60039BD7-BAEF-CF47-8FF2-632C1648C23A}"/>
              </a:ext>
            </a:extLst>
          </p:cNvPr>
          <p:cNvSpPr/>
          <p:nvPr/>
        </p:nvSpPr>
        <p:spPr>
          <a:xfrm rot="10800000" flipH="1" flipV="1">
            <a:off x="3759983" y="1656629"/>
            <a:ext cx="1693349" cy="685029"/>
          </a:xfrm>
          <a:prstGeom prst="cube">
            <a:avLst/>
          </a:prstGeom>
          <a:solidFill>
            <a:srgbClr val="8CBA1C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735574B9-5C4A-BB43-9576-0E6A9D944AF2}"/>
              </a:ext>
            </a:extLst>
          </p:cNvPr>
          <p:cNvSpPr/>
          <p:nvPr/>
        </p:nvSpPr>
        <p:spPr>
          <a:xfrm rot="10800000" flipH="1" flipV="1">
            <a:off x="6006497" y="1656629"/>
            <a:ext cx="2193716" cy="685029"/>
          </a:xfrm>
          <a:prstGeom prst="cube">
            <a:avLst/>
          </a:prstGeom>
          <a:solidFill>
            <a:srgbClr val="A24E76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01984DF0-DE03-FE46-AB90-13DADA756BBC}"/>
              </a:ext>
            </a:extLst>
          </p:cNvPr>
          <p:cNvSpPr/>
          <p:nvPr/>
        </p:nvSpPr>
        <p:spPr>
          <a:xfrm rot="10800000" flipH="1" flipV="1">
            <a:off x="8730512" y="1656628"/>
            <a:ext cx="2699089" cy="685029"/>
          </a:xfrm>
          <a:prstGeom prst="cube">
            <a:avLst/>
          </a:prstGeom>
          <a:solidFill>
            <a:srgbClr val="D7DA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F7F6AFD2-FC73-8A41-8452-BD8325C32815}"/>
              </a:ext>
            </a:extLst>
          </p:cNvPr>
          <p:cNvSpPr/>
          <p:nvPr/>
        </p:nvSpPr>
        <p:spPr>
          <a:xfrm rot="10800000" flipH="1" flipV="1">
            <a:off x="338945" y="2743971"/>
            <a:ext cx="3188524" cy="685029"/>
          </a:xfrm>
          <a:prstGeom prst="cube">
            <a:avLst/>
          </a:prstGeom>
          <a:solidFill>
            <a:srgbClr val="0095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CB9FCA52-3E7F-3E4A-81C4-FA314633A85F}"/>
              </a:ext>
            </a:extLst>
          </p:cNvPr>
          <p:cNvSpPr/>
          <p:nvPr/>
        </p:nvSpPr>
        <p:spPr>
          <a:xfrm rot="10800000" flipH="1" flipV="1">
            <a:off x="3814335" y="2714524"/>
            <a:ext cx="3703270" cy="685029"/>
          </a:xfrm>
          <a:prstGeom prst="cube">
            <a:avLst/>
          </a:prstGeom>
          <a:solidFill>
            <a:srgbClr val="404040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92D1FB22-D7A2-A743-82E0-BADEF469EF97}"/>
              </a:ext>
            </a:extLst>
          </p:cNvPr>
          <p:cNvSpPr/>
          <p:nvPr/>
        </p:nvSpPr>
        <p:spPr>
          <a:xfrm rot="10800000" flipH="1" flipV="1">
            <a:off x="7688858" y="2765723"/>
            <a:ext cx="4201745" cy="685029"/>
          </a:xfrm>
          <a:prstGeom prst="cube">
            <a:avLst/>
          </a:prstGeom>
          <a:solidFill>
            <a:srgbClr val="9E5B53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D46F5246-92CD-8F46-B58B-E852EB0369A7}"/>
              </a:ext>
            </a:extLst>
          </p:cNvPr>
          <p:cNvSpPr/>
          <p:nvPr/>
        </p:nvSpPr>
        <p:spPr>
          <a:xfrm rot="10800000" flipH="1" flipV="1">
            <a:off x="855678" y="3748488"/>
            <a:ext cx="4702280" cy="685029"/>
          </a:xfrm>
          <a:prstGeom prst="cube">
            <a:avLst/>
          </a:prstGeom>
          <a:solidFill>
            <a:srgbClr val="0771B5">
              <a:alpha val="75294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138C6CF8-5672-3A44-B0E3-35AE64C29CBC}"/>
              </a:ext>
            </a:extLst>
          </p:cNvPr>
          <p:cNvSpPr/>
          <p:nvPr/>
        </p:nvSpPr>
        <p:spPr>
          <a:xfrm rot="10800000" flipH="1" flipV="1">
            <a:off x="6074979" y="3707442"/>
            <a:ext cx="5214570" cy="685029"/>
          </a:xfrm>
          <a:prstGeom prst="cube">
            <a:avLst/>
          </a:prstGeom>
          <a:solidFill>
            <a:srgbClr val="FF86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D80195A3-474E-6749-9B63-E33DB6F7A207}"/>
              </a:ext>
            </a:extLst>
          </p:cNvPr>
          <p:cNvSpPr/>
          <p:nvPr/>
        </p:nvSpPr>
        <p:spPr>
          <a:xfrm rot="10800000" flipH="1" flipV="1">
            <a:off x="697288" y="1656630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500D43B-8945-B64C-8F45-5F1F4F20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14701" y="6548368"/>
            <a:ext cx="5033838" cy="365125"/>
          </a:xfrm>
        </p:spPr>
        <p:txBody>
          <a:bodyPr/>
          <a:lstStyle/>
          <a:p>
            <a:r>
              <a:rPr lang="en-US" dirty="0"/>
              <a:t>Copyright 2021 Connected Mathematics Project at Michigan State University.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C0BCC4-09F5-9148-B954-3EC52C87E4B9}"/>
              </a:ext>
            </a:extLst>
          </p:cNvPr>
          <p:cNvSpPr txBox="1"/>
          <p:nvPr/>
        </p:nvSpPr>
        <p:spPr>
          <a:xfrm>
            <a:off x="4830044" y="604405"/>
            <a:ext cx="285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Rods (shown horizontally)</a:t>
            </a:r>
          </a:p>
        </p:txBody>
      </p:sp>
    </p:spTree>
    <p:extLst>
      <p:ext uri="{BB962C8B-B14F-4D97-AF65-F5344CB8AC3E}">
        <p14:creationId xmlns:p14="http://schemas.microsoft.com/office/powerpoint/2010/main" val="11979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>
            <a:extLst>
              <a:ext uri="{FF2B5EF4-FFF2-40B4-BE49-F238E27FC236}">
                <a16:creationId xmlns:a16="http://schemas.microsoft.com/office/drawing/2014/main" id="{FB13CC82-4F17-4041-8D6E-116ACCA8D6B9}"/>
              </a:ext>
            </a:extLst>
          </p:cNvPr>
          <p:cNvSpPr/>
          <p:nvPr/>
        </p:nvSpPr>
        <p:spPr>
          <a:xfrm rot="10800000" flipH="1" flipV="1">
            <a:off x="811284" y="3121716"/>
            <a:ext cx="1179018" cy="685029"/>
          </a:xfrm>
          <a:prstGeom prst="cube">
            <a:avLst/>
          </a:prstGeom>
          <a:solidFill>
            <a:srgbClr val="C000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D80195A3-474E-6749-9B63-E33DB6F7A207}"/>
              </a:ext>
            </a:extLst>
          </p:cNvPr>
          <p:cNvSpPr/>
          <p:nvPr/>
        </p:nvSpPr>
        <p:spPr>
          <a:xfrm rot="10800000" flipH="1" flipV="1">
            <a:off x="718309" y="994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500D43B-8945-B64C-8F45-5F1F4F20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14701" y="6548368"/>
            <a:ext cx="5033838" cy="365125"/>
          </a:xfrm>
        </p:spPr>
        <p:txBody>
          <a:bodyPr/>
          <a:lstStyle/>
          <a:p>
            <a:r>
              <a:rPr lang="en-US" dirty="0"/>
              <a:t>Copyright 2021 Connected Mathematics Project at Michigan State University. </a:t>
            </a: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03340424-9ADF-DA4A-AF2B-CAC13C36C595}"/>
              </a:ext>
            </a:extLst>
          </p:cNvPr>
          <p:cNvSpPr/>
          <p:nvPr/>
        </p:nvSpPr>
        <p:spPr>
          <a:xfrm rot="10800000" flipH="1" flipV="1">
            <a:off x="963684" y="3274116"/>
            <a:ext cx="1179018" cy="685029"/>
          </a:xfrm>
          <a:prstGeom prst="cube">
            <a:avLst/>
          </a:prstGeom>
          <a:solidFill>
            <a:srgbClr val="C000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35899C6A-6604-034C-B33D-12BAFEB188C8}"/>
              </a:ext>
            </a:extLst>
          </p:cNvPr>
          <p:cNvSpPr/>
          <p:nvPr/>
        </p:nvSpPr>
        <p:spPr>
          <a:xfrm rot="10800000" flipH="1" flipV="1">
            <a:off x="870709" y="1147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E2B9C03A-D17D-8B4B-925F-BB28DB33976C}"/>
              </a:ext>
            </a:extLst>
          </p:cNvPr>
          <p:cNvSpPr/>
          <p:nvPr/>
        </p:nvSpPr>
        <p:spPr>
          <a:xfrm rot="10800000" flipH="1" flipV="1">
            <a:off x="1116084" y="3426516"/>
            <a:ext cx="1179018" cy="685029"/>
          </a:xfrm>
          <a:prstGeom prst="cube">
            <a:avLst/>
          </a:prstGeom>
          <a:solidFill>
            <a:srgbClr val="C000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1411D063-C0FF-4E48-99BB-716E3B729D7F}"/>
              </a:ext>
            </a:extLst>
          </p:cNvPr>
          <p:cNvSpPr/>
          <p:nvPr/>
        </p:nvSpPr>
        <p:spPr>
          <a:xfrm rot="10800000" flipH="1" flipV="1">
            <a:off x="1023109" y="12994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5C683002-A4C3-D347-A7DC-AD6EBA0E8340}"/>
              </a:ext>
            </a:extLst>
          </p:cNvPr>
          <p:cNvSpPr/>
          <p:nvPr/>
        </p:nvSpPr>
        <p:spPr>
          <a:xfrm rot="10800000" flipH="1" flipV="1">
            <a:off x="1268484" y="3578916"/>
            <a:ext cx="1179018" cy="685029"/>
          </a:xfrm>
          <a:prstGeom prst="cube">
            <a:avLst/>
          </a:prstGeom>
          <a:solidFill>
            <a:srgbClr val="C000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95B7C460-6420-484A-9194-DBDC394D4DDD}"/>
              </a:ext>
            </a:extLst>
          </p:cNvPr>
          <p:cNvSpPr/>
          <p:nvPr/>
        </p:nvSpPr>
        <p:spPr>
          <a:xfrm rot="10800000" flipH="1" flipV="1">
            <a:off x="1175509" y="14518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BCAFDD0D-0A56-674E-8B72-724C6E139B3F}"/>
              </a:ext>
            </a:extLst>
          </p:cNvPr>
          <p:cNvSpPr/>
          <p:nvPr/>
        </p:nvSpPr>
        <p:spPr>
          <a:xfrm rot="10800000" flipH="1" flipV="1">
            <a:off x="1420884" y="3731316"/>
            <a:ext cx="1179018" cy="685029"/>
          </a:xfrm>
          <a:prstGeom prst="cube">
            <a:avLst/>
          </a:prstGeom>
          <a:solidFill>
            <a:srgbClr val="C000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0A116BEA-DC56-554A-8D8E-7C998C6D9C93}"/>
              </a:ext>
            </a:extLst>
          </p:cNvPr>
          <p:cNvSpPr/>
          <p:nvPr/>
        </p:nvSpPr>
        <p:spPr>
          <a:xfrm rot="10800000" flipH="1" flipV="1">
            <a:off x="1327909" y="16042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0AFD20B5-AC82-7847-AC2B-1F178F3F8B2A}"/>
              </a:ext>
            </a:extLst>
          </p:cNvPr>
          <p:cNvSpPr/>
          <p:nvPr/>
        </p:nvSpPr>
        <p:spPr>
          <a:xfrm rot="10800000" flipH="1" flipV="1">
            <a:off x="1573284" y="3883716"/>
            <a:ext cx="1179018" cy="685029"/>
          </a:xfrm>
          <a:prstGeom prst="cube">
            <a:avLst/>
          </a:prstGeom>
          <a:solidFill>
            <a:srgbClr val="C000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AA9C43E8-7952-9F43-8864-D1DE9A45E4B4}"/>
              </a:ext>
            </a:extLst>
          </p:cNvPr>
          <p:cNvSpPr/>
          <p:nvPr/>
        </p:nvSpPr>
        <p:spPr>
          <a:xfrm rot="10800000" flipH="1" flipV="1">
            <a:off x="1480309" y="1756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689E38FA-83D2-FA4A-B9D6-631E482525BD}"/>
              </a:ext>
            </a:extLst>
          </p:cNvPr>
          <p:cNvSpPr/>
          <p:nvPr/>
        </p:nvSpPr>
        <p:spPr>
          <a:xfrm rot="10800000" flipH="1" flipV="1">
            <a:off x="1725684" y="4036116"/>
            <a:ext cx="1179018" cy="685029"/>
          </a:xfrm>
          <a:prstGeom prst="cube">
            <a:avLst/>
          </a:prstGeom>
          <a:solidFill>
            <a:srgbClr val="C000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D61CE91A-FF19-D24F-B765-29C37070D975}"/>
              </a:ext>
            </a:extLst>
          </p:cNvPr>
          <p:cNvSpPr/>
          <p:nvPr/>
        </p:nvSpPr>
        <p:spPr>
          <a:xfrm rot="10800000" flipH="1" flipV="1">
            <a:off x="1632709" y="1909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1393BA9E-CD70-4D4C-A5D3-8F657D25F290}"/>
              </a:ext>
            </a:extLst>
          </p:cNvPr>
          <p:cNvSpPr/>
          <p:nvPr/>
        </p:nvSpPr>
        <p:spPr>
          <a:xfrm rot="10800000" flipH="1" flipV="1">
            <a:off x="7479470" y="1362016"/>
            <a:ext cx="1179018" cy="685029"/>
          </a:xfrm>
          <a:prstGeom prst="cube">
            <a:avLst/>
          </a:prstGeom>
          <a:solidFill>
            <a:srgbClr val="C00000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E6F5D644-C342-B049-9E1F-009E62EDD616}"/>
              </a:ext>
            </a:extLst>
          </p:cNvPr>
          <p:cNvSpPr/>
          <p:nvPr/>
        </p:nvSpPr>
        <p:spPr>
          <a:xfrm rot="10800000" flipH="1" flipV="1">
            <a:off x="9018074" y="1337141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50349B-5DA5-7E4C-935A-35385256F6E0}"/>
              </a:ext>
            </a:extLst>
          </p:cNvPr>
          <p:cNvSpPr txBox="1"/>
          <p:nvPr/>
        </p:nvSpPr>
        <p:spPr>
          <a:xfrm>
            <a:off x="2701035" y="478197"/>
            <a:ext cx="3782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 Rods and Unit Cubes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copies of the shapes can be moved to form the stacks. </a:t>
            </a:r>
          </a:p>
        </p:txBody>
      </p:sp>
    </p:spTree>
    <p:extLst>
      <p:ext uri="{BB962C8B-B14F-4D97-AF65-F5344CB8AC3E}">
        <p14:creationId xmlns:p14="http://schemas.microsoft.com/office/powerpoint/2010/main" val="155536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>
            <a:extLst>
              <a:ext uri="{FF2B5EF4-FFF2-40B4-BE49-F238E27FC236}">
                <a16:creationId xmlns:a16="http://schemas.microsoft.com/office/drawing/2014/main" id="{60039BD7-BAEF-CF47-8FF2-632C1648C23A}"/>
              </a:ext>
            </a:extLst>
          </p:cNvPr>
          <p:cNvSpPr/>
          <p:nvPr/>
        </p:nvSpPr>
        <p:spPr>
          <a:xfrm rot="10800000" flipH="1" flipV="1">
            <a:off x="870708" y="3007030"/>
            <a:ext cx="1693349" cy="685029"/>
          </a:xfrm>
          <a:prstGeom prst="cube">
            <a:avLst/>
          </a:prstGeom>
          <a:solidFill>
            <a:srgbClr val="8CBA1C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D80195A3-474E-6749-9B63-E33DB6F7A207}"/>
              </a:ext>
            </a:extLst>
          </p:cNvPr>
          <p:cNvSpPr/>
          <p:nvPr/>
        </p:nvSpPr>
        <p:spPr>
          <a:xfrm rot="10800000" flipH="1" flipV="1">
            <a:off x="718309" y="994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500D43B-8945-B64C-8F45-5F1F4F20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14701" y="6548368"/>
            <a:ext cx="5033838" cy="365125"/>
          </a:xfrm>
        </p:spPr>
        <p:txBody>
          <a:bodyPr/>
          <a:lstStyle/>
          <a:p>
            <a:r>
              <a:rPr lang="en-US" dirty="0"/>
              <a:t>Copyright 2021 Connected Mathematics Project at Michigan State University.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96631-A7E1-5F40-B0B8-BB09C692ADE5}"/>
              </a:ext>
            </a:extLst>
          </p:cNvPr>
          <p:cNvSpPr txBox="1"/>
          <p:nvPr/>
        </p:nvSpPr>
        <p:spPr>
          <a:xfrm>
            <a:off x="2868857" y="475243"/>
            <a:ext cx="4071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Light Green Rods and Unit Cubes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copies of the shapes can be moved to form the stacks. 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AD0C6E01-015F-E445-8FA8-A594E802FA8B}"/>
              </a:ext>
            </a:extLst>
          </p:cNvPr>
          <p:cNvSpPr/>
          <p:nvPr/>
        </p:nvSpPr>
        <p:spPr>
          <a:xfrm rot="10800000" flipH="1" flipV="1">
            <a:off x="1023108" y="3159430"/>
            <a:ext cx="1693349" cy="685029"/>
          </a:xfrm>
          <a:prstGeom prst="cube">
            <a:avLst/>
          </a:prstGeom>
          <a:solidFill>
            <a:srgbClr val="8CBA1C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659B2155-E337-B043-80B9-E2B96DBAECD8}"/>
              </a:ext>
            </a:extLst>
          </p:cNvPr>
          <p:cNvSpPr/>
          <p:nvPr/>
        </p:nvSpPr>
        <p:spPr>
          <a:xfrm rot="10800000" flipH="1" flipV="1">
            <a:off x="870709" y="1147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8C70A0A5-FC81-0047-9A59-139DE3919491}"/>
              </a:ext>
            </a:extLst>
          </p:cNvPr>
          <p:cNvSpPr/>
          <p:nvPr/>
        </p:nvSpPr>
        <p:spPr>
          <a:xfrm rot="10800000" flipH="1" flipV="1">
            <a:off x="1175508" y="3311830"/>
            <a:ext cx="1693349" cy="685029"/>
          </a:xfrm>
          <a:prstGeom prst="cube">
            <a:avLst/>
          </a:prstGeom>
          <a:solidFill>
            <a:srgbClr val="8CBA1C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11038876-B9C9-E841-B8E1-E8E05CE772CC}"/>
              </a:ext>
            </a:extLst>
          </p:cNvPr>
          <p:cNvSpPr/>
          <p:nvPr/>
        </p:nvSpPr>
        <p:spPr>
          <a:xfrm rot="10800000" flipH="1" flipV="1">
            <a:off x="1023109" y="12994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FA1AA548-8141-7648-9D09-6530B13D6135}"/>
              </a:ext>
            </a:extLst>
          </p:cNvPr>
          <p:cNvSpPr/>
          <p:nvPr/>
        </p:nvSpPr>
        <p:spPr>
          <a:xfrm rot="10800000" flipH="1" flipV="1">
            <a:off x="1327908" y="3464230"/>
            <a:ext cx="1693349" cy="685029"/>
          </a:xfrm>
          <a:prstGeom prst="cube">
            <a:avLst/>
          </a:prstGeom>
          <a:solidFill>
            <a:srgbClr val="8CBA1C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B36593B6-35D9-EE4C-9269-F9BD448F3A6C}"/>
              </a:ext>
            </a:extLst>
          </p:cNvPr>
          <p:cNvSpPr/>
          <p:nvPr/>
        </p:nvSpPr>
        <p:spPr>
          <a:xfrm rot="10800000" flipH="1" flipV="1">
            <a:off x="1175509" y="14518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DE75BD1F-2B82-3B47-B281-8E24E9E82EBD}"/>
              </a:ext>
            </a:extLst>
          </p:cNvPr>
          <p:cNvSpPr/>
          <p:nvPr/>
        </p:nvSpPr>
        <p:spPr>
          <a:xfrm rot="10800000" flipH="1" flipV="1">
            <a:off x="1480308" y="3616630"/>
            <a:ext cx="1693349" cy="685029"/>
          </a:xfrm>
          <a:prstGeom prst="cube">
            <a:avLst/>
          </a:prstGeom>
          <a:solidFill>
            <a:srgbClr val="8CBA1C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29D96093-E1CE-F245-9632-0ADC23151ED3}"/>
              </a:ext>
            </a:extLst>
          </p:cNvPr>
          <p:cNvSpPr/>
          <p:nvPr/>
        </p:nvSpPr>
        <p:spPr>
          <a:xfrm rot="10800000" flipH="1" flipV="1">
            <a:off x="1327909" y="16042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3537AC7B-9229-4040-9DCC-E289C502D64B}"/>
              </a:ext>
            </a:extLst>
          </p:cNvPr>
          <p:cNvSpPr/>
          <p:nvPr/>
        </p:nvSpPr>
        <p:spPr>
          <a:xfrm rot="10800000" flipH="1" flipV="1">
            <a:off x="1632708" y="3769030"/>
            <a:ext cx="1693349" cy="685029"/>
          </a:xfrm>
          <a:prstGeom prst="cube">
            <a:avLst/>
          </a:prstGeom>
          <a:solidFill>
            <a:srgbClr val="8CBA1C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6BC405DB-5B20-F644-ADFD-41BF843F2902}"/>
              </a:ext>
            </a:extLst>
          </p:cNvPr>
          <p:cNvSpPr/>
          <p:nvPr/>
        </p:nvSpPr>
        <p:spPr>
          <a:xfrm rot="10800000" flipH="1" flipV="1">
            <a:off x="1480309" y="1756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80219914-F9D6-0B4E-9127-33097DEFA62D}"/>
              </a:ext>
            </a:extLst>
          </p:cNvPr>
          <p:cNvSpPr/>
          <p:nvPr/>
        </p:nvSpPr>
        <p:spPr>
          <a:xfrm rot="10800000" flipH="1" flipV="1">
            <a:off x="1785108" y="3921430"/>
            <a:ext cx="1693349" cy="685029"/>
          </a:xfrm>
          <a:prstGeom prst="cube">
            <a:avLst/>
          </a:prstGeom>
          <a:solidFill>
            <a:srgbClr val="8CBA1C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550A88B9-943F-9549-93C0-DA7A00B60FD1}"/>
              </a:ext>
            </a:extLst>
          </p:cNvPr>
          <p:cNvSpPr/>
          <p:nvPr/>
        </p:nvSpPr>
        <p:spPr>
          <a:xfrm rot="10800000" flipH="1" flipV="1">
            <a:off x="1632709" y="1909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6309CB46-6A71-AE40-9618-8480B2330EAA}"/>
              </a:ext>
            </a:extLst>
          </p:cNvPr>
          <p:cNvSpPr/>
          <p:nvPr/>
        </p:nvSpPr>
        <p:spPr>
          <a:xfrm rot="10800000" flipH="1" flipV="1">
            <a:off x="9003784" y="913411"/>
            <a:ext cx="1693349" cy="685029"/>
          </a:xfrm>
          <a:prstGeom prst="cube">
            <a:avLst/>
          </a:prstGeom>
          <a:solidFill>
            <a:srgbClr val="8CBA1C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AEE119E5-6703-2D4F-8B03-EAA8E9154210}"/>
              </a:ext>
            </a:extLst>
          </p:cNvPr>
          <p:cNvSpPr/>
          <p:nvPr/>
        </p:nvSpPr>
        <p:spPr>
          <a:xfrm rot="10800000" flipH="1" flipV="1">
            <a:off x="7549764" y="913412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0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be 13">
            <a:extLst>
              <a:ext uri="{FF2B5EF4-FFF2-40B4-BE49-F238E27FC236}">
                <a16:creationId xmlns:a16="http://schemas.microsoft.com/office/drawing/2014/main" id="{735574B9-5C4A-BB43-9576-0E6A9D944AF2}"/>
              </a:ext>
            </a:extLst>
          </p:cNvPr>
          <p:cNvSpPr/>
          <p:nvPr/>
        </p:nvSpPr>
        <p:spPr>
          <a:xfrm rot="10800000" flipH="1" flipV="1">
            <a:off x="791193" y="3349545"/>
            <a:ext cx="2193716" cy="685029"/>
          </a:xfrm>
          <a:prstGeom prst="cube">
            <a:avLst/>
          </a:prstGeom>
          <a:solidFill>
            <a:srgbClr val="A24E76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D80195A3-474E-6749-9B63-E33DB6F7A207}"/>
              </a:ext>
            </a:extLst>
          </p:cNvPr>
          <p:cNvSpPr/>
          <p:nvPr/>
        </p:nvSpPr>
        <p:spPr>
          <a:xfrm rot="10800000" flipH="1" flipV="1">
            <a:off x="718309" y="994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500D43B-8945-B64C-8F45-5F1F4F20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14701" y="6548368"/>
            <a:ext cx="5033838" cy="365125"/>
          </a:xfrm>
        </p:spPr>
        <p:txBody>
          <a:bodyPr/>
          <a:lstStyle/>
          <a:p>
            <a:r>
              <a:rPr lang="en-US" dirty="0"/>
              <a:t>Copyright 2021 Connected Mathematics Project at Michigan State University. 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3B0FF6EF-4D32-3840-B050-70628DDB75EE}"/>
              </a:ext>
            </a:extLst>
          </p:cNvPr>
          <p:cNvSpPr/>
          <p:nvPr/>
        </p:nvSpPr>
        <p:spPr>
          <a:xfrm rot="10800000" flipH="1" flipV="1">
            <a:off x="8287210" y="1066197"/>
            <a:ext cx="2193716" cy="685029"/>
          </a:xfrm>
          <a:prstGeom prst="cube">
            <a:avLst/>
          </a:prstGeom>
          <a:solidFill>
            <a:srgbClr val="A24E76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C29A8AD5-4943-834C-A66A-B4221B912215}"/>
              </a:ext>
            </a:extLst>
          </p:cNvPr>
          <p:cNvSpPr/>
          <p:nvPr/>
        </p:nvSpPr>
        <p:spPr>
          <a:xfrm rot="10800000" flipH="1" flipV="1">
            <a:off x="6661909" y="1066198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084245AD-8733-B34B-A8B7-982F57AECEC9}"/>
              </a:ext>
            </a:extLst>
          </p:cNvPr>
          <p:cNvSpPr/>
          <p:nvPr/>
        </p:nvSpPr>
        <p:spPr>
          <a:xfrm rot="10800000" flipH="1" flipV="1">
            <a:off x="943593" y="3501945"/>
            <a:ext cx="2193716" cy="685029"/>
          </a:xfrm>
          <a:prstGeom prst="cube">
            <a:avLst/>
          </a:prstGeom>
          <a:solidFill>
            <a:srgbClr val="A24E76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F0776F39-804D-FA4E-902B-E48F3B00BEF1}"/>
              </a:ext>
            </a:extLst>
          </p:cNvPr>
          <p:cNvSpPr/>
          <p:nvPr/>
        </p:nvSpPr>
        <p:spPr>
          <a:xfrm rot="10800000" flipH="1" flipV="1">
            <a:off x="870709" y="1147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55A6FB7C-1422-8D42-874C-761BAC2364F8}"/>
              </a:ext>
            </a:extLst>
          </p:cNvPr>
          <p:cNvSpPr/>
          <p:nvPr/>
        </p:nvSpPr>
        <p:spPr>
          <a:xfrm rot="10800000" flipH="1" flipV="1">
            <a:off x="1095993" y="3654345"/>
            <a:ext cx="2193716" cy="685029"/>
          </a:xfrm>
          <a:prstGeom prst="cube">
            <a:avLst/>
          </a:prstGeom>
          <a:solidFill>
            <a:srgbClr val="A24E76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87293717-B267-5F4C-8F68-EE7462850F36}"/>
              </a:ext>
            </a:extLst>
          </p:cNvPr>
          <p:cNvSpPr/>
          <p:nvPr/>
        </p:nvSpPr>
        <p:spPr>
          <a:xfrm rot="10800000" flipH="1" flipV="1">
            <a:off x="1023109" y="12994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4C3C48BC-08C5-F44A-A312-3DDE887F0675}"/>
              </a:ext>
            </a:extLst>
          </p:cNvPr>
          <p:cNvSpPr/>
          <p:nvPr/>
        </p:nvSpPr>
        <p:spPr>
          <a:xfrm rot="10800000" flipH="1" flipV="1">
            <a:off x="1248393" y="3806745"/>
            <a:ext cx="2193716" cy="685029"/>
          </a:xfrm>
          <a:prstGeom prst="cube">
            <a:avLst/>
          </a:prstGeom>
          <a:solidFill>
            <a:srgbClr val="A24E76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FA2B86BA-E18C-7A44-BD3C-3391DFD05B7E}"/>
              </a:ext>
            </a:extLst>
          </p:cNvPr>
          <p:cNvSpPr/>
          <p:nvPr/>
        </p:nvSpPr>
        <p:spPr>
          <a:xfrm rot="10800000" flipH="1" flipV="1">
            <a:off x="1175509" y="14518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2E7F529E-CB2E-B548-A5D4-1D8F20ED0D8E}"/>
              </a:ext>
            </a:extLst>
          </p:cNvPr>
          <p:cNvSpPr/>
          <p:nvPr/>
        </p:nvSpPr>
        <p:spPr>
          <a:xfrm rot="10800000" flipH="1" flipV="1">
            <a:off x="1400793" y="3959145"/>
            <a:ext cx="2193716" cy="685029"/>
          </a:xfrm>
          <a:prstGeom prst="cube">
            <a:avLst/>
          </a:prstGeom>
          <a:solidFill>
            <a:srgbClr val="A24E76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FB23B640-A75E-F746-9CF8-B5048A1A9014}"/>
              </a:ext>
            </a:extLst>
          </p:cNvPr>
          <p:cNvSpPr/>
          <p:nvPr/>
        </p:nvSpPr>
        <p:spPr>
          <a:xfrm rot="10800000" flipH="1" flipV="1">
            <a:off x="1327909" y="16042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641300A5-87B0-B644-B4A6-94ED20CE34D1}"/>
              </a:ext>
            </a:extLst>
          </p:cNvPr>
          <p:cNvSpPr/>
          <p:nvPr/>
        </p:nvSpPr>
        <p:spPr>
          <a:xfrm rot="10800000" flipH="1" flipV="1">
            <a:off x="1553193" y="4111545"/>
            <a:ext cx="2193716" cy="685029"/>
          </a:xfrm>
          <a:prstGeom prst="cube">
            <a:avLst/>
          </a:prstGeom>
          <a:solidFill>
            <a:srgbClr val="A24E76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38ED2862-9E61-1A4B-9C0A-E765F6F997CC}"/>
              </a:ext>
            </a:extLst>
          </p:cNvPr>
          <p:cNvSpPr/>
          <p:nvPr/>
        </p:nvSpPr>
        <p:spPr>
          <a:xfrm rot="10800000" flipH="1" flipV="1">
            <a:off x="1480309" y="1756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D0EAB06C-D988-084D-8B08-7E483B18267E}"/>
              </a:ext>
            </a:extLst>
          </p:cNvPr>
          <p:cNvSpPr/>
          <p:nvPr/>
        </p:nvSpPr>
        <p:spPr>
          <a:xfrm rot="10800000" flipH="1" flipV="1">
            <a:off x="1705593" y="4263945"/>
            <a:ext cx="2193716" cy="685029"/>
          </a:xfrm>
          <a:prstGeom prst="cube">
            <a:avLst/>
          </a:prstGeom>
          <a:solidFill>
            <a:srgbClr val="A24E76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4C90638F-CF92-DA4B-A60B-364BC794FAFF}"/>
              </a:ext>
            </a:extLst>
          </p:cNvPr>
          <p:cNvSpPr/>
          <p:nvPr/>
        </p:nvSpPr>
        <p:spPr>
          <a:xfrm rot="10800000" flipH="1" flipV="1">
            <a:off x="1632709" y="1909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0CADF7DF-1D87-784E-AEBE-7503B20BDB45}"/>
              </a:ext>
            </a:extLst>
          </p:cNvPr>
          <p:cNvSpPr/>
          <p:nvPr/>
        </p:nvSpPr>
        <p:spPr>
          <a:xfrm rot="10800000" flipH="1" flipV="1">
            <a:off x="1857993" y="4416345"/>
            <a:ext cx="2193716" cy="685029"/>
          </a:xfrm>
          <a:prstGeom prst="cube">
            <a:avLst/>
          </a:prstGeom>
          <a:solidFill>
            <a:srgbClr val="A24E76">
              <a:alpha val="74902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CD84ACD2-0F53-614B-A2E5-DB318DCD4164}"/>
              </a:ext>
            </a:extLst>
          </p:cNvPr>
          <p:cNvSpPr/>
          <p:nvPr/>
        </p:nvSpPr>
        <p:spPr>
          <a:xfrm rot="10800000" flipH="1" flipV="1">
            <a:off x="1785109" y="20614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E3734C-630A-884B-A013-AD34325D9542}"/>
              </a:ext>
            </a:extLst>
          </p:cNvPr>
          <p:cNvSpPr txBox="1"/>
          <p:nvPr/>
        </p:nvSpPr>
        <p:spPr>
          <a:xfrm>
            <a:off x="2732148" y="485307"/>
            <a:ext cx="4071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Purple Rods and Unit Cubes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copies of the shapes can be moved to form the stacks.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8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be 18">
            <a:extLst>
              <a:ext uri="{FF2B5EF4-FFF2-40B4-BE49-F238E27FC236}">
                <a16:creationId xmlns:a16="http://schemas.microsoft.com/office/drawing/2014/main" id="{01984DF0-DE03-FE46-AB90-13DADA756BBC}"/>
              </a:ext>
            </a:extLst>
          </p:cNvPr>
          <p:cNvSpPr/>
          <p:nvPr/>
        </p:nvSpPr>
        <p:spPr>
          <a:xfrm rot="10800000" flipH="1" flipV="1">
            <a:off x="638793" y="3464229"/>
            <a:ext cx="2699089" cy="685029"/>
          </a:xfrm>
          <a:prstGeom prst="cube">
            <a:avLst/>
          </a:prstGeom>
          <a:solidFill>
            <a:srgbClr val="D7DA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D80195A3-474E-6749-9B63-E33DB6F7A207}"/>
              </a:ext>
            </a:extLst>
          </p:cNvPr>
          <p:cNvSpPr/>
          <p:nvPr/>
        </p:nvSpPr>
        <p:spPr>
          <a:xfrm rot="10800000" flipH="1" flipV="1">
            <a:off x="718309" y="994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500D43B-8945-B64C-8F45-5F1F4F20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14701" y="6548368"/>
            <a:ext cx="5033838" cy="365125"/>
          </a:xfrm>
        </p:spPr>
        <p:txBody>
          <a:bodyPr/>
          <a:lstStyle/>
          <a:p>
            <a:r>
              <a:rPr lang="en-US" dirty="0"/>
              <a:t>Copyright 2021 Connected Mathematics Project at Michigan State University. 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7A2BE07E-C644-234A-82F7-547C3130E650}"/>
              </a:ext>
            </a:extLst>
          </p:cNvPr>
          <p:cNvSpPr/>
          <p:nvPr/>
        </p:nvSpPr>
        <p:spPr>
          <a:xfrm rot="10800000" flipH="1" flipV="1">
            <a:off x="7915965" y="994627"/>
            <a:ext cx="2699089" cy="685029"/>
          </a:xfrm>
          <a:prstGeom prst="cube">
            <a:avLst/>
          </a:prstGeom>
          <a:solidFill>
            <a:srgbClr val="D7DA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E7075A2A-FE7D-1D49-B990-4A294DD89CCC}"/>
              </a:ext>
            </a:extLst>
          </p:cNvPr>
          <p:cNvSpPr/>
          <p:nvPr/>
        </p:nvSpPr>
        <p:spPr>
          <a:xfrm rot="10800000" flipH="1" flipV="1">
            <a:off x="6188948" y="994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2FEC553E-4CB5-364D-80C2-246FC1D7BAE9}"/>
              </a:ext>
            </a:extLst>
          </p:cNvPr>
          <p:cNvSpPr/>
          <p:nvPr/>
        </p:nvSpPr>
        <p:spPr>
          <a:xfrm rot="10800000" flipH="1" flipV="1">
            <a:off x="791193" y="3616629"/>
            <a:ext cx="2699089" cy="685029"/>
          </a:xfrm>
          <a:prstGeom prst="cube">
            <a:avLst/>
          </a:prstGeom>
          <a:solidFill>
            <a:srgbClr val="D7DA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9FB9739D-F9F7-5E46-8117-432CE02607B0}"/>
              </a:ext>
            </a:extLst>
          </p:cNvPr>
          <p:cNvSpPr/>
          <p:nvPr/>
        </p:nvSpPr>
        <p:spPr>
          <a:xfrm rot="10800000" flipH="1" flipV="1">
            <a:off x="870709" y="1147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F4EB7ED8-CD7E-5741-89B3-29A44723CFCE}"/>
              </a:ext>
            </a:extLst>
          </p:cNvPr>
          <p:cNvSpPr/>
          <p:nvPr/>
        </p:nvSpPr>
        <p:spPr>
          <a:xfrm rot="10800000" flipH="1" flipV="1">
            <a:off x="943593" y="3769029"/>
            <a:ext cx="2699089" cy="685029"/>
          </a:xfrm>
          <a:prstGeom prst="cube">
            <a:avLst/>
          </a:prstGeom>
          <a:solidFill>
            <a:srgbClr val="D7DA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2F9321C5-87D6-4047-B3A9-E7ADC8210D51}"/>
              </a:ext>
            </a:extLst>
          </p:cNvPr>
          <p:cNvSpPr/>
          <p:nvPr/>
        </p:nvSpPr>
        <p:spPr>
          <a:xfrm rot="10800000" flipH="1" flipV="1">
            <a:off x="1023109" y="12994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8091B786-0547-A34E-8668-320CDFFFE19F}"/>
              </a:ext>
            </a:extLst>
          </p:cNvPr>
          <p:cNvSpPr/>
          <p:nvPr/>
        </p:nvSpPr>
        <p:spPr>
          <a:xfrm rot="10800000" flipH="1" flipV="1">
            <a:off x="1095993" y="3921429"/>
            <a:ext cx="2699089" cy="685029"/>
          </a:xfrm>
          <a:prstGeom prst="cube">
            <a:avLst/>
          </a:prstGeom>
          <a:solidFill>
            <a:srgbClr val="D7DA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70214168-51FE-C540-AD48-827F76E119AA}"/>
              </a:ext>
            </a:extLst>
          </p:cNvPr>
          <p:cNvSpPr/>
          <p:nvPr/>
        </p:nvSpPr>
        <p:spPr>
          <a:xfrm rot="10800000" flipH="1" flipV="1">
            <a:off x="1175509" y="14518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35073A7C-82C9-2C4E-BE53-4EDEE9D4743A}"/>
              </a:ext>
            </a:extLst>
          </p:cNvPr>
          <p:cNvSpPr/>
          <p:nvPr/>
        </p:nvSpPr>
        <p:spPr>
          <a:xfrm rot="10800000" flipH="1" flipV="1">
            <a:off x="1248393" y="4073829"/>
            <a:ext cx="2699089" cy="685029"/>
          </a:xfrm>
          <a:prstGeom prst="cube">
            <a:avLst/>
          </a:prstGeom>
          <a:solidFill>
            <a:srgbClr val="D7DA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9F00AC76-BBAB-EB46-AC7C-63DF0D6E38DB}"/>
              </a:ext>
            </a:extLst>
          </p:cNvPr>
          <p:cNvSpPr/>
          <p:nvPr/>
        </p:nvSpPr>
        <p:spPr>
          <a:xfrm rot="10800000" flipH="1" flipV="1">
            <a:off x="1327909" y="16042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350EAAB1-3F4B-7442-BCD5-8AE2B6E49A85}"/>
              </a:ext>
            </a:extLst>
          </p:cNvPr>
          <p:cNvSpPr/>
          <p:nvPr/>
        </p:nvSpPr>
        <p:spPr>
          <a:xfrm rot="10800000" flipH="1" flipV="1">
            <a:off x="1400793" y="4226229"/>
            <a:ext cx="2699089" cy="685029"/>
          </a:xfrm>
          <a:prstGeom prst="cube">
            <a:avLst/>
          </a:prstGeom>
          <a:solidFill>
            <a:srgbClr val="D7DA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BD730764-13F8-024F-B434-6132ACACDDF8}"/>
              </a:ext>
            </a:extLst>
          </p:cNvPr>
          <p:cNvSpPr/>
          <p:nvPr/>
        </p:nvSpPr>
        <p:spPr>
          <a:xfrm rot="10800000" flipH="1" flipV="1">
            <a:off x="1480309" y="17566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59F5971D-D921-534F-9A05-E63243EB86C2}"/>
              </a:ext>
            </a:extLst>
          </p:cNvPr>
          <p:cNvSpPr/>
          <p:nvPr/>
        </p:nvSpPr>
        <p:spPr>
          <a:xfrm rot="10800000" flipH="1" flipV="1">
            <a:off x="1553193" y="4378629"/>
            <a:ext cx="2699089" cy="685029"/>
          </a:xfrm>
          <a:prstGeom prst="cube">
            <a:avLst/>
          </a:prstGeom>
          <a:solidFill>
            <a:srgbClr val="D7DA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90BF4CC7-5F62-2A4D-8D23-C160A04210DA}"/>
              </a:ext>
            </a:extLst>
          </p:cNvPr>
          <p:cNvSpPr/>
          <p:nvPr/>
        </p:nvSpPr>
        <p:spPr>
          <a:xfrm rot="10800000" flipH="1" flipV="1">
            <a:off x="1632709" y="19090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48B6DCFD-8FB2-7A42-BF0E-8FDA12FFD36C}"/>
              </a:ext>
            </a:extLst>
          </p:cNvPr>
          <p:cNvSpPr/>
          <p:nvPr/>
        </p:nvSpPr>
        <p:spPr>
          <a:xfrm rot="10800000" flipH="1" flipV="1">
            <a:off x="1705593" y="4531029"/>
            <a:ext cx="2699089" cy="685029"/>
          </a:xfrm>
          <a:prstGeom prst="cube">
            <a:avLst/>
          </a:prstGeom>
          <a:solidFill>
            <a:srgbClr val="D7DA00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919E6376-BA2D-8F4D-A606-236FC869CCAA}"/>
              </a:ext>
            </a:extLst>
          </p:cNvPr>
          <p:cNvSpPr/>
          <p:nvPr/>
        </p:nvSpPr>
        <p:spPr>
          <a:xfrm rot="10800000" flipH="1" flipV="1">
            <a:off x="1785109" y="2061427"/>
            <a:ext cx="682484" cy="685029"/>
          </a:xfrm>
          <a:prstGeom prst="cube">
            <a:avLst/>
          </a:prstGeom>
          <a:solidFill>
            <a:srgbClr val="D0CECE">
              <a:alpha val="7451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23303E-1043-834C-BC7A-74448AF1AF44}"/>
              </a:ext>
            </a:extLst>
          </p:cNvPr>
          <p:cNvSpPr txBox="1"/>
          <p:nvPr/>
        </p:nvSpPr>
        <p:spPr>
          <a:xfrm>
            <a:off x="2422441" y="379101"/>
            <a:ext cx="4071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Yellow Rods and Unit Cubes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copies of the shapes can be moved to form the stacks.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18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396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Unit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Slanger-Grant, Yvonne</dc:creator>
  <cp:lastModifiedBy>Lucas, Amie</cp:lastModifiedBy>
  <cp:revision>16</cp:revision>
  <dcterms:created xsi:type="dcterms:W3CDTF">2021-02-09T02:13:44Z</dcterms:created>
  <dcterms:modified xsi:type="dcterms:W3CDTF">2021-03-09T16:56:18Z</dcterms:modified>
</cp:coreProperties>
</file>